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6" r:id="rId1"/>
  </p:sldMasterIdLst>
  <p:notesMasterIdLst>
    <p:notesMasterId r:id="rId31"/>
  </p:notesMasterIdLst>
  <p:sldIdLst>
    <p:sldId id="256" r:id="rId2"/>
    <p:sldId id="269" r:id="rId3"/>
    <p:sldId id="262" r:id="rId4"/>
    <p:sldId id="257" r:id="rId5"/>
    <p:sldId id="258" r:id="rId6"/>
    <p:sldId id="287" r:id="rId7"/>
    <p:sldId id="259" r:id="rId8"/>
    <p:sldId id="260" r:id="rId9"/>
    <p:sldId id="261" r:id="rId10"/>
    <p:sldId id="270" r:id="rId11"/>
    <p:sldId id="271" r:id="rId12"/>
    <p:sldId id="263" r:id="rId13"/>
    <p:sldId id="272" r:id="rId14"/>
    <p:sldId id="273" r:id="rId15"/>
    <p:sldId id="274" r:id="rId16"/>
    <p:sldId id="264" r:id="rId17"/>
    <p:sldId id="275" r:id="rId18"/>
    <p:sldId id="266" r:id="rId19"/>
    <p:sldId id="277" r:id="rId20"/>
    <p:sldId id="278" r:id="rId21"/>
    <p:sldId id="279" r:id="rId22"/>
    <p:sldId id="280" r:id="rId23"/>
    <p:sldId id="281" r:id="rId24"/>
    <p:sldId id="282" r:id="rId25"/>
    <p:sldId id="283" r:id="rId26"/>
    <p:sldId id="284" r:id="rId27"/>
    <p:sldId id="285" r:id="rId28"/>
    <p:sldId id="268" r:id="rId29"/>
    <p:sldId id="286"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6148" autoAdjust="0"/>
  </p:normalViewPr>
  <p:slideViewPr>
    <p:cSldViewPr snapToGrid="0">
      <p:cViewPr varScale="1">
        <p:scale>
          <a:sx n="63" d="100"/>
          <a:sy n="63" d="100"/>
        </p:scale>
        <p:origin x="73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238448-2578-49FE-9C9C-8B3494E8B219}" type="datetimeFigureOut">
              <a:rPr lang="en-CA" smtClean="0"/>
              <a:t>2024-03-02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EF4C8B-89BA-486D-ACF2-6571A4A92A71}" type="slidenum">
              <a:rPr lang="en-CA" smtClean="0"/>
              <a:t>‹#›</a:t>
            </a:fld>
            <a:endParaRPr lang="en-CA"/>
          </a:p>
        </p:txBody>
      </p:sp>
    </p:spTree>
    <p:extLst>
      <p:ext uri="{BB962C8B-B14F-4D97-AF65-F5344CB8AC3E}">
        <p14:creationId xmlns:p14="http://schemas.microsoft.com/office/powerpoint/2010/main" val="1533602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This is the aim of the thesis</a:t>
            </a:r>
          </a:p>
        </p:txBody>
      </p:sp>
      <p:sp>
        <p:nvSpPr>
          <p:cNvPr id="4" name="Slide Number Placeholder 3"/>
          <p:cNvSpPr>
            <a:spLocks noGrp="1"/>
          </p:cNvSpPr>
          <p:nvPr>
            <p:ph type="sldNum" sz="quarter" idx="5"/>
          </p:nvPr>
        </p:nvSpPr>
        <p:spPr/>
        <p:txBody>
          <a:bodyPr/>
          <a:lstStyle/>
          <a:p>
            <a:fld id="{0AEF4C8B-89BA-486D-ACF2-6571A4A92A71}" type="slidenum">
              <a:rPr lang="en-CA" smtClean="0"/>
              <a:t>2</a:t>
            </a:fld>
            <a:endParaRPr lang="en-CA"/>
          </a:p>
        </p:txBody>
      </p:sp>
    </p:spTree>
    <p:extLst>
      <p:ext uri="{BB962C8B-B14F-4D97-AF65-F5344CB8AC3E}">
        <p14:creationId xmlns:p14="http://schemas.microsoft.com/office/powerpoint/2010/main" val="34912024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Primary goal would be to apply some logic to 3d skeletons</a:t>
            </a:r>
          </a:p>
          <a:p>
            <a:endParaRPr lang="en-US" dirty="0"/>
          </a:p>
          <a:p>
            <a:r>
              <a:rPr lang="en-US" dirty="0"/>
              <a:t>Would require some work as the current logic is based on 2d angles</a:t>
            </a:r>
            <a:endParaRPr lang="en-CA" dirty="0"/>
          </a:p>
        </p:txBody>
      </p:sp>
      <p:sp>
        <p:nvSpPr>
          <p:cNvPr id="4" name="Slide Number Placeholder 3"/>
          <p:cNvSpPr>
            <a:spLocks noGrp="1"/>
          </p:cNvSpPr>
          <p:nvPr>
            <p:ph type="sldNum" sz="quarter" idx="5"/>
          </p:nvPr>
        </p:nvSpPr>
        <p:spPr/>
        <p:txBody>
          <a:bodyPr/>
          <a:lstStyle/>
          <a:p>
            <a:fld id="{0AEF4C8B-89BA-486D-ACF2-6571A4A92A71}" type="slidenum">
              <a:rPr lang="en-CA" smtClean="0"/>
              <a:t>28</a:t>
            </a:fld>
            <a:endParaRPr lang="en-CA"/>
          </a:p>
        </p:txBody>
      </p:sp>
    </p:spTree>
    <p:extLst>
      <p:ext uri="{BB962C8B-B14F-4D97-AF65-F5344CB8AC3E}">
        <p14:creationId xmlns:p14="http://schemas.microsoft.com/office/powerpoint/2010/main" val="27354000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AEF4C8B-89BA-486D-ACF2-6571A4A92A71}" type="slidenum">
              <a:rPr lang="en-CA" smtClean="0"/>
              <a:t>29</a:t>
            </a:fld>
            <a:endParaRPr lang="en-CA"/>
          </a:p>
        </p:txBody>
      </p:sp>
    </p:spTree>
    <p:extLst>
      <p:ext uri="{BB962C8B-B14F-4D97-AF65-F5344CB8AC3E}">
        <p14:creationId xmlns:p14="http://schemas.microsoft.com/office/powerpoint/2010/main" val="80992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Large models such as the ones developed my Microsoft, Facebook, etc. cannot be run on less modern hardware -- smartphones</a:t>
            </a:r>
          </a:p>
          <a:p>
            <a:r>
              <a:rPr lang="en-CA" dirty="0"/>
              <a:t>- Smaller models are better, but are often susceptible to some background interference which makes them difficult to run in the wild</a:t>
            </a:r>
          </a:p>
          <a:p>
            <a:r>
              <a:rPr lang="en-CA" dirty="0"/>
              <a:t>- So we aim to solve both these problems with a small model invariant to most kinds of background interference</a:t>
            </a:r>
          </a:p>
        </p:txBody>
      </p:sp>
      <p:sp>
        <p:nvSpPr>
          <p:cNvPr id="4" name="Slide Number Placeholder 3"/>
          <p:cNvSpPr>
            <a:spLocks noGrp="1"/>
          </p:cNvSpPr>
          <p:nvPr>
            <p:ph type="sldNum" sz="quarter" idx="5"/>
          </p:nvPr>
        </p:nvSpPr>
        <p:spPr/>
        <p:txBody>
          <a:bodyPr/>
          <a:lstStyle/>
          <a:p>
            <a:fld id="{0AEF4C8B-89BA-486D-ACF2-6571A4A92A71}" type="slidenum">
              <a:rPr lang="en-CA" smtClean="0"/>
              <a:t>4</a:t>
            </a:fld>
            <a:endParaRPr lang="en-CA"/>
          </a:p>
        </p:txBody>
      </p:sp>
    </p:spTree>
    <p:extLst>
      <p:ext uri="{BB962C8B-B14F-4D97-AF65-F5344CB8AC3E}">
        <p14:creationId xmlns:p14="http://schemas.microsoft.com/office/powerpoint/2010/main" val="3875569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answer to this question is to turn to pose</a:t>
            </a:r>
          </a:p>
          <a:p>
            <a:endParaRPr lang="en-CA" dirty="0"/>
          </a:p>
          <a:p>
            <a:r>
              <a:rPr lang="en-CA" dirty="0"/>
              <a:t>Pose allows us to focus on the movements of the person and filter out some of the background</a:t>
            </a:r>
          </a:p>
          <a:p>
            <a:endParaRPr lang="en-CA" dirty="0"/>
          </a:p>
          <a:p>
            <a:r>
              <a:rPr lang="en-CA" dirty="0"/>
              <a:t>The pose models available to us today have proven to be rather good at extracting this 2 dimensional pose</a:t>
            </a:r>
          </a:p>
          <a:p>
            <a:endParaRPr lang="en-CA" dirty="0"/>
          </a:p>
          <a:p>
            <a:r>
              <a:rPr lang="en-CA" dirty="0"/>
              <a:t>however it’s worth noting that the introduction of these pose models will introduce some error, however for our analysis this won’t be relevant in our analysis for reasons I’ll speak to later</a:t>
            </a:r>
          </a:p>
        </p:txBody>
      </p:sp>
      <p:sp>
        <p:nvSpPr>
          <p:cNvPr id="4" name="Slide Number Placeholder 3"/>
          <p:cNvSpPr>
            <a:spLocks noGrp="1"/>
          </p:cNvSpPr>
          <p:nvPr>
            <p:ph type="sldNum" sz="quarter" idx="5"/>
          </p:nvPr>
        </p:nvSpPr>
        <p:spPr/>
        <p:txBody>
          <a:bodyPr/>
          <a:lstStyle/>
          <a:p>
            <a:fld id="{0AEF4C8B-89BA-486D-ACF2-6571A4A92A71}" type="slidenum">
              <a:rPr lang="en-CA" smtClean="0"/>
              <a:t>7</a:t>
            </a:fld>
            <a:endParaRPr lang="en-CA"/>
          </a:p>
        </p:txBody>
      </p:sp>
    </p:spTree>
    <p:extLst>
      <p:ext uri="{BB962C8B-B14F-4D97-AF65-F5344CB8AC3E}">
        <p14:creationId xmlns:p14="http://schemas.microsoft.com/office/powerpoint/2010/main" val="2213293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From this extracted pose we can construct what a classic model might look like, in this case a “fused” architecture</a:t>
            </a:r>
          </a:p>
          <a:p>
            <a:endParaRPr lang="en-CA" dirty="0"/>
          </a:p>
          <a:p>
            <a:r>
              <a:rPr lang="en-CA" dirty="0"/>
              <a:t>In this model the pose, optical flow, and </a:t>
            </a:r>
            <a:r>
              <a:rPr lang="en-CA" dirty="0" err="1"/>
              <a:t>rgb</a:t>
            </a:r>
            <a:r>
              <a:rPr lang="en-CA" dirty="0"/>
              <a:t> frames are passed through what is typically a complex 3d </a:t>
            </a:r>
            <a:r>
              <a:rPr lang="en-CA" dirty="0" err="1"/>
              <a:t>cnn</a:t>
            </a:r>
            <a:r>
              <a:rPr lang="en-CA" dirty="0"/>
              <a:t> and concatenated after to form an output</a:t>
            </a:r>
          </a:p>
        </p:txBody>
      </p:sp>
      <p:sp>
        <p:nvSpPr>
          <p:cNvPr id="4" name="Slide Number Placeholder 3"/>
          <p:cNvSpPr>
            <a:spLocks noGrp="1"/>
          </p:cNvSpPr>
          <p:nvPr>
            <p:ph type="sldNum" sz="quarter" idx="5"/>
          </p:nvPr>
        </p:nvSpPr>
        <p:spPr/>
        <p:txBody>
          <a:bodyPr/>
          <a:lstStyle/>
          <a:p>
            <a:fld id="{0AEF4C8B-89BA-486D-ACF2-6571A4A92A71}" type="slidenum">
              <a:rPr lang="en-CA" smtClean="0"/>
              <a:t>8</a:t>
            </a:fld>
            <a:endParaRPr lang="en-CA"/>
          </a:p>
        </p:txBody>
      </p:sp>
    </p:spTree>
    <p:extLst>
      <p:ext uri="{BB962C8B-B14F-4D97-AF65-F5344CB8AC3E}">
        <p14:creationId xmlns:p14="http://schemas.microsoft.com/office/powerpoint/2010/main" val="920188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question of efficiencies start to be raised when it comes to these models and how the pose is processed</a:t>
            </a:r>
          </a:p>
          <a:p>
            <a:endParaRPr lang="en-CA" dirty="0"/>
          </a:p>
          <a:p>
            <a:r>
              <a:rPr lang="en-CA" dirty="0"/>
              <a:t>Some models choose to construct “intermediate representations” in order to condense the pose data down into a more workable form</a:t>
            </a:r>
          </a:p>
          <a:p>
            <a:endParaRPr lang="en-CA" dirty="0"/>
          </a:p>
          <a:p>
            <a:r>
              <a:rPr lang="en-CA" dirty="0"/>
              <a:t>This means that the end model used to process the pose data can be much smaller, typically the end goal being a relatively compact 2d </a:t>
            </a:r>
            <a:r>
              <a:rPr lang="en-CA" dirty="0" err="1"/>
              <a:t>cnn</a:t>
            </a:r>
            <a:endParaRPr lang="en-CA" dirty="0"/>
          </a:p>
        </p:txBody>
      </p:sp>
      <p:sp>
        <p:nvSpPr>
          <p:cNvPr id="4" name="Slide Number Placeholder 3"/>
          <p:cNvSpPr>
            <a:spLocks noGrp="1"/>
          </p:cNvSpPr>
          <p:nvPr>
            <p:ph type="sldNum" sz="quarter" idx="5"/>
          </p:nvPr>
        </p:nvSpPr>
        <p:spPr/>
        <p:txBody>
          <a:bodyPr/>
          <a:lstStyle/>
          <a:p>
            <a:fld id="{0AEF4C8B-89BA-486D-ACF2-6571A4A92A71}" type="slidenum">
              <a:rPr lang="en-CA" smtClean="0"/>
              <a:t>9</a:t>
            </a:fld>
            <a:endParaRPr lang="en-CA"/>
          </a:p>
        </p:txBody>
      </p:sp>
    </p:spTree>
    <p:extLst>
      <p:ext uri="{BB962C8B-B14F-4D97-AF65-F5344CB8AC3E}">
        <p14:creationId xmlns:p14="http://schemas.microsoft.com/office/powerpoint/2010/main" val="2859032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 example of an intermediate representation would be </a:t>
            </a:r>
            <a:r>
              <a:rPr lang="en-CA" dirty="0" err="1"/>
              <a:t>PoTion</a:t>
            </a:r>
            <a:endParaRPr lang="en-CA" dirty="0"/>
          </a:p>
          <a:p>
            <a:endParaRPr lang="en-CA" dirty="0"/>
          </a:p>
          <a:p>
            <a:r>
              <a:rPr lang="en-CA" dirty="0"/>
              <a:t>They use the joint heatmaps at each frame of the image, and using a ‘colorization’ technique where in this case, the joint heatmap at any frame is given a color that transitions from green to yellow to red</a:t>
            </a:r>
          </a:p>
          <a:p>
            <a:endParaRPr lang="en-CA" dirty="0"/>
          </a:p>
          <a:p>
            <a:r>
              <a:rPr lang="en-CA" dirty="0"/>
              <a:t>These are then combined into one image where there is a line moving through this color coding</a:t>
            </a:r>
          </a:p>
          <a:p>
            <a:endParaRPr lang="en-CA" dirty="0"/>
          </a:p>
          <a:p>
            <a:r>
              <a:rPr lang="en-CA" dirty="0"/>
              <a:t>These images can then be stacked</a:t>
            </a:r>
          </a:p>
        </p:txBody>
      </p:sp>
      <p:sp>
        <p:nvSpPr>
          <p:cNvPr id="4" name="Slide Number Placeholder 3"/>
          <p:cNvSpPr>
            <a:spLocks noGrp="1"/>
          </p:cNvSpPr>
          <p:nvPr>
            <p:ph type="sldNum" sz="quarter" idx="5"/>
          </p:nvPr>
        </p:nvSpPr>
        <p:spPr/>
        <p:txBody>
          <a:bodyPr/>
          <a:lstStyle/>
          <a:p>
            <a:fld id="{0AEF4C8B-89BA-486D-ACF2-6571A4A92A71}" type="slidenum">
              <a:rPr lang="en-CA" smtClean="0"/>
              <a:t>10</a:t>
            </a:fld>
            <a:endParaRPr lang="en-CA"/>
          </a:p>
        </p:txBody>
      </p:sp>
    </p:spTree>
    <p:extLst>
      <p:ext uri="{BB962C8B-B14F-4D97-AF65-F5344CB8AC3E}">
        <p14:creationId xmlns:p14="http://schemas.microsoft.com/office/powerpoint/2010/main" val="4142451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Another intermediate representation that was an inspiration for this work was the Encoded Human Pose Image representation</a:t>
            </a:r>
          </a:p>
          <a:p>
            <a:endParaRPr lang="en-CA" dirty="0"/>
          </a:p>
          <a:p>
            <a:r>
              <a:rPr lang="en-CA" dirty="0"/>
              <a:t>This </a:t>
            </a:r>
            <a:r>
              <a:rPr lang="en-CA"/>
              <a:t>representation takes the x and y positions of the person and </a:t>
            </a:r>
            <a:endParaRPr lang="en-CA" dirty="0"/>
          </a:p>
        </p:txBody>
      </p:sp>
      <p:sp>
        <p:nvSpPr>
          <p:cNvPr id="4" name="Slide Number Placeholder 3"/>
          <p:cNvSpPr>
            <a:spLocks noGrp="1"/>
          </p:cNvSpPr>
          <p:nvPr>
            <p:ph type="sldNum" sz="quarter" idx="5"/>
          </p:nvPr>
        </p:nvSpPr>
        <p:spPr/>
        <p:txBody>
          <a:bodyPr/>
          <a:lstStyle/>
          <a:p>
            <a:fld id="{0AEF4C8B-89BA-486D-ACF2-6571A4A92A71}" type="slidenum">
              <a:rPr lang="en-CA" smtClean="0"/>
              <a:t>11</a:t>
            </a:fld>
            <a:endParaRPr lang="en-CA"/>
          </a:p>
        </p:txBody>
      </p:sp>
    </p:spTree>
    <p:extLst>
      <p:ext uri="{BB962C8B-B14F-4D97-AF65-F5344CB8AC3E}">
        <p14:creationId xmlns:p14="http://schemas.microsoft.com/office/powerpoint/2010/main" val="748596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AEF4C8B-89BA-486D-ACF2-6571A4A92A71}" type="slidenum">
              <a:rPr lang="en-CA" smtClean="0"/>
              <a:t>18</a:t>
            </a:fld>
            <a:endParaRPr lang="en-CA"/>
          </a:p>
        </p:txBody>
      </p:sp>
    </p:spTree>
    <p:extLst>
      <p:ext uri="{BB962C8B-B14F-4D97-AF65-F5344CB8AC3E}">
        <p14:creationId xmlns:p14="http://schemas.microsoft.com/office/powerpoint/2010/main" val="2401282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Confusion matrix split 1</a:t>
            </a:r>
            <a:endParaRPr lang="en-CA" dirty="0"/>
          </a:p>
        </p:txBody>
      </p:sp>
      <p:sp>
        <p:nvSpPr>
          <p:cNvPr id="4" name="Slide Number Placeholder 3"/>
          <p:cNvSpPr>
            <a:spLocks noGrp="1"/>
          </p:cNvSpPr>
          <p:nvPr>
            <p:ph type="sldNum" sz="quarter" idx="5"/>
          </p:nvPr>
        </p:nvSpPr>
        <p:spPr/>
        <p:txBody>
          <a:bodyPr/>
          <a:lstStyle/>
          <a:p>
            <a:fld id="{0AEF4C8B-89BA-486D-ACF2-6571A4A92A71}" type="slidenum">
              <a:rPr lang="en-CA" smtClean="0"/>
              <a:t>24</a:t>
            </a:fld>
            <a:endParaRPr lang="en-CA"/>
          </a:p>
        </p:txBody>
      </p:sp>
    </p:spTree>
    <p:extLst>
      <p:ext uri="{BB962C8B-B14F-4D97-AF65-F5344CB8AC3E}">
        <p14:creationId xmlns:p14="http://schemas.microsoft.com/office/powerpoint/2010/main" val="2388000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BD9D79E-10D6-4D77-B0EE-C0577308F04A}" type="datetimeFigureOut">
              <a:rPr lang="en-CA" smtClean="0"/>
              <a:t>2024-03-02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7DC4418-403E-40FB-B78E-378D77E88C31}" type="slidenum">
              <a:rPr lang="en-CA" smtClean="0"/>
              <a:t>‹#›</a:t>
            </a:fld>
            <a:endParaRPr lang="en-CA"/>
          </a:p>
        </p:txBody>
      </p:sp>
    </p:spTree>
    <p:extLst>
      <p:ext uri="{BB962C8B-B14F-4D97-AF65-F5344CB8AC3E}">
        <p14:creationId xmlns:p14="http://schemas.microsoft.com/office/powerpoint/2010/main" val="3284455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D9D79E-10D6-4D77-B0EE-C0577308F04A}" type="datetimeFigureOut">
              <a:rPr lang="en-CA" smtClean="0"/>
              <a:t>2024-03-02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7DC4418-403E-40FB-B78E-378D77E88C31}" type="slidenum">
              <a:rPr lang="en-CA" smtClean="0"/>
              <a:t>‹#›</a:t>
            </a:fld>
            <a:endParaRPr lang="en-CA"/>
          </a:p>
        </p:txBody>
      </p:sp>
    </p:spTree>
    <p:extLst>
      <p:ext uri="{BB962C8B-B14F-4D97-AF65-F5344CB8AC3E}">
        <p14:creationId xmlns:p14="http://schemas.microsoft.com/office/powerpoint/2010/main" val="3977324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D9D79E-10D6-4D77-B0EE-C0577308F04A}" type="datetimeFigureOut">
              <a:rPr lang="en-CA" smtClean="0"/>
              <a:t>2024-03-02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7DC4418-403E-40FB-B78E-378D77E88C31}" type="slidenum">
              <a:rPr lang="en-CA" smtClean="0"/>
              <a:t>‹#›</a:t>
            </a:fld>
            <a:endParaRPr lang="en-CA"/>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571667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D9D79E-10D6-4D77-B0EE-C0577308F04A}" type="datetimeFigureOut">
              <a:rPr lang="en-CA" smtClean="0"/>
              <a:t>2024-03-02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7DC4418-403E-40FB-B78E-378D77E88C31}" type="slidenum">
              <a:rPr lang="en-CA" smtClean="0"/>
              <a:t>‹#›</a:t>
            </a:fld>
            <a:endParaRPr lang="en-CA"/>
          </a:p>
        </p:txBody>
      </p:sp>
    </p:spTree>
    <p:extLst>
      <p:ext uri="{BB962C8B-B14F-4D97-AF65-F5344CB8AC3E}">
        <p14:creationId xmlns:p14="http://schemas.microsoft.com/office/powerpoint/2010/main" val="15804543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D9D79E-10D6-4D77-B0EE-C0577308F04A}" type="datetimeFigureOut">
              <a:rPr lang="en-CA" smtClean="0"/>
              <a:t>2024-03-02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7DC4418-403E-40FB-B78E-378D77E88C31}" type="slidenum">
              <a:rPr lang="en-CA" smtClean="0"/>
              <a:t>‹#›</a:t>
            </a:fld>
            <a:endParaRPr lang="en-CA"/>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5967779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D9D79E-10D6-4D77-B0EE-C0577308F04A}" type="datetimeFigureOut">
              <a:rPr lang="en-CA" smtClean="0"/>
              <a:t>2024-03-02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7DC4418-403E-40FB-B78E-378D77E88C31}" type="slidenum">
              <a:rPr lang="en-CA" smtClean="0"/>
              <a:t>‹#›</a:t>
            </a:fld>
            <a:endParaRPr lang="en-CA"/>
          </a:p>
        </p:txBody>
      </p:sp>
    </p:spTree>
    <p:extLst>
      <p:ext uri="{BB962C8B-B14F-4D97-AF65-F5344CB8AC3E}">
        <p14:creationId xmlns:p14="http://schemas.microsoft.com/office/powerpoint/2010/main" val="36428359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D9D79E-10D6-4D77-B0EE-C0577308F04A}" type="datetimeFigureOut">
              <a:rPr lang="en-CA" smtClean="0"/>
              <a:t>2024-03-02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7DC4418-403E-40FB-B78E-378D77E88C31}" type="slidenum">
              <a:rPr lang="en-CA" smtClean="0"/>
              <a:t>‹#›</a:t>
            </a:fld>
            <a:endParaRPr lang="en-CA"/>
          </a:p>
        </p:txBody>
      </p:sp>
    </p:spTree>
    <p:extLst>
      <p:ext uri="{BB962C8B-B14F-4D97-AF65-F5344CB8AC3E}">
        <p14:creationId xmlns:p14="http://schemas.microsoft.com/office/powerpoint/2010/main" val="19215498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D9D79E-10D6-4D77-B0EE-C0577308F04A}" type="datetimeFigureOut">
              <a:rPr lang="en-CA" smtClean="0"/>
              <a:t>2024-03-02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7DC4418-403E-40FB-B78E-378D77E88C31}" type="slidenum">
              <a:rPr lang="en-CA" smtClean="0"/>
              <a:t>‹#›</a:t>
            </a:fld>
            <a:endParaRPr lang="en-CA"/>
          </a:p>
        </p:txBody>
      </p:sp>
    </p:spTree>
    <p:extLst>
      <p:ext uri="{BB962C8B-B14F-4D97-AF65-F5344CB8AC3E}">
        <p14:creationId xmlns:p14="http://schemas.microsoft.com/office/powerpoint/2010/main" val="1755460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D9D79E-10D6-4D77-B0EE-C0577308F04A}" type="datetimeFigureOut">
              <a:rPr lang="en-CA" smtClean="0"/>
              <a:t>2024-03-02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7DC4418-403E-40FB-B78E-378D77E88C31}" type="slidenum">
              <a:rPr lang="en-CA" smtClean="0"/>
              <a:t>‹#›</a:t>
            </a:fld>
            <a:endParaRPr lang="en-CA"/>
          </a:p>
        </p:txBody>
      </p:sp>
    </p:spTree>
    <p:extLst>
      <p:ext uri="{BB962C8B-B14F-4D97-AF65-F5344CB8AC3E}">
        <p14:creationId xmlns:p14="http://schemas.microsoft.com/office/powerpoint/2010/main" val="2003687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D9D79E-10D6-4D77-B0EE-C0577308F04A}" type="datetimeFigureOut">
              <a:rPr lang="en-CA" smtClean="0"/>
              <a:t>2024-03-02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7DC4418-403E-40FB-B78E-378D77E88C31}" type="slidenum">
              <a:rPr lang="en-CA" smtClean="0"/>
              <a:t>‹#›</a:t>
            </a:fld>
            <a:endParaRPr lang="en-CA"/>
          </a:p>
        </p:txBody>
      </p:sp>
    </p:spTree>
    <p:extLst>
      <p:ext uri="{BB962C8B-B14F-4D97-AF65-F5344CB8AC3E}">
        <p14:creationId xmlns:p14="http://schemas.microsoft.com/office/powerpoint/2010/main" val="74199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D9D79E-10D6-4D77-B0EE-C0577308F04A}" type="datetimeFigureOut">
              <a:rPr lang="en-CA" smtClean="0"/>
              <a:t>2024-03-02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17DC4418-403E-40FB-B78E-378D77E88C31}" type="slidenum">
              <a:rPr lang="en-CA" smtClean="0"/>
              <a:t>‹#›</a:t>
            </a:fld>
            <a:endParaRPr lang="en-CA"/>
          </a:p>
        </p:txBody>
      </p:sp>
    </p:spTree>
    <p:extLst>
      <p:ext uri="{BB962C8B-B14F-4D97-AF65-F5344CB8AC3E}">
        <p14:creationId xmlns:p14="http://schemas.microsoft.com/office/powerpoint/2010/main" val="1482894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D9D79E-10D6-4D77-B0EE-C0577308F04A}" type="datetimeFigureOut">
              <a:rPr lang="en-CA" smtClean="0"/>
              <a:t>2024-03-02</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17DC4418-403E-40FB-B78E-378D77E88C31}" type="slidenum">
              <a:rPr lang="en-CA" smtClean="0"/>
              <a:t>‹#›</a:t>
            </a:fld>
            <a:endParaRPr lang="en-CA"/>
          </a:p>
        </p:txBody>
      </p:sp>
    </p:spTree>
    <p:extLst>
      <p:ext uri="{BB962C8B-B14F-4D97-AF65-F5344CB8AC3E}">
        <p14:creationId xmlns:p14="http://schemas.microsoft.com/office/powerpoint/2010/main" val="1275134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BD9D79E-10D6-4D77-B0EE-C0577308F04A}" type="datetimeFigureOut">
              <a:rPr lang="en-CA" smtClean="0"/>
              <a:t>2024-03-02</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17DC4418-403E-40FB-B78E-378D77E88C31}" type="slidenum">
              <a:rPr lang="en-CA" smtClean="0"/>
              <a:t>‹#›</a:t>
            </a:fld>
            <a:endParaRPr lang="en-CA"/>
          </a:p>
        </p:txBody>
      </p:sp>
    </p:spTree>
    <p:extLst>
      <p:ext uri="{BB962C8B-B14F-4D97-AF65-F5344CB8AC3E}">
        <p14:creationId xmlns:p14="http://schemas.microsoft.com/office/powerpoint/2010/main" val="1930775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D9D79E-10D6-4D77-B0EE-C0577308F04A}" type="datetimeFigureOut">
              <a:rPr lang="en-CA" smtClean="0"/>
              <a:t>2024-03-02</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17DC4418-403E-40FB-B78E-378D77E88C31}" type="slidenum">
              <a:rPr lang="en-CA" smtClean="0"/>
              <a:t>‹#›</a:t>
            </a:fld>
            <a:endParaRPr lang="en-CA"/>
          </a:p>
        </p:txBody>
      </p:sp>
    </p:spTree>
    <p:extLst>
      <p:ext uri="{BB962C8B-B14F-4D97-AF65-F5344CB8AC3E}">
        <p14:creationId xmlns:p14="http://schemas.microsoft.com/office/powerpoint/2010/main" val="1983360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BD9D79E-10D6-4D77-B0EE-C0577308F04A}" type="datetimeFigureOut">
              <a:rPr lang="en-CA" smtClean="0"/>
              <a:t>2024-03-02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17DC4418-403E-40FB-B78E-378D77E88C31}" type="slidenum">
              <a:rPr lang="en-CA" smtClean="0"/>
              <a:t>‹#›</a:t>
            </a:fld>
            <a:endParaRPr lang="en-CA"/>
          </a:p>
        </p:txBody>
      </p:sp>
    </p:spTree>
    <p:extLst>
      <p:ext uri="{BB962C8B-B14F-4D97-AF65-F5344CB8AC3E}">
        <p14:creationId xmlns:p14="http://schemas.microsoft.com/office/powerpoint/2010/main" val="1305598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D9D79E-10D6-4D77-B0EE-C0577308F04A}" type="datetimeFigureOut">
              <a:rPr lang="en-CA" smtClean="0"/>
              <a:t>2024-03-02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17DC4418-403E-40FB-B78E-378D77E88C31}" type="slidenum">
              <a:rPr lang="en-CA" smtClean="0"/>
              <a:t>‹#›</a:t>
            </a:fld>
            <a:endParaRPr lang="en-CA"/>
          </a:p>
        </p:txBody>
      </p:sp>
    </p:spTree>
    <p:extLst>
      <p:ext uri="{BB962C8B-B14F-4D97-AF65-F5344CB8AC3E}">
        <p14:creationId xmlns:p14="http://schemas.microsoft.com/office/powerpoint/2010/main" val="1771594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BD9D79E-10D6-4D77-B0EE-C0577308F04A}" type="datetimeFigureOut">
              <a:rPr lang="en-CA" smtClean="0"/>
              <a:t>2024-03-02</a:t>
            </a:fld>
            <a:endParaRPr lang="en-CA"/>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7DC4418-403E-40FB-B78E-378D77E88C31}" type="slidenum">
              <a:rPr lang="en-CA" smtClean="0"/>
              <a:t>‹#›</a:t>
            </a:fld>
            <a:endParaRPr lang="en-CA"/>
          </a:p>
        </p:txBody>
      </p:sp>
    </p:spTree>
    <p:extLst>
      <p:ext uri="{BB962C8B-B14F-4D97-AF65-F5344CB8AC3E}">
        <p14:creationId xmlns:p14="http://schemas.microsoft.com/office/powerpoint/2010/main" val="284524527"/>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 id="2147483958" r:id="rId12"/>
    <p:sldLayoutId id="2147483959" r:id="rId13"/>
    <p:sldLayoutId id="2147483960" r:id="rId14"/>
    <p:sldLayoutId id="2147483961" r:id="rId15"/>
    <p:sldLayoutId id="2147483962"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322C3-0056-8674-6668-00B7EE9E475F}"/>
              </a:ext>
            </a:extLst>
          </p:cNvPr>
          <p:cNvSpPr>
            <a:spLocks noGrp="1"/>
          </p:cNvSpPr>
          <p:nvPr>
            <p:ph type="ctrTitle"/>
          </p:nvPr>
        </p:nvSpPr>
        <p:spPr>
          <a:xfrm>
            <a:off x="704850" y="2404534"/>
            <a:ext cx="8569153" cy="1646302"/>
          </a:xfrm>
        </p:spPr>
        <p:txBody>
          <a:bodyPr>
            <a:normAutofit fontScale="90000"/>
          </a:bodyPr>
          <a:lstStyle/>
          <a:p>
            <a:r>
              <a:rPr lang="en-US" dirty="0"/>
              <a:t>Efficient, Joint-Based Skeleton Action Recognition</a:t>
            </a:r>
            <a:endParaRPr lang="en-CA" dirty="0"/>
          </a:p>
        </p:txBody>
      </p:sp>
      <p:sp>
        <p:nvSpPr>
          <p:cNvPr id="3" name="Subtitle 2">
            <a:extLst>
              <a:ext uri="{FF2B5EF4-FFF2-40B4-BE49-F238E27FC236}">
                <a16:creationId xmlns:a16="http://schemas.microsoft.com/office/drawing/2014/main" id="{58ABB8A2-452A-425D-1859-987FA81DF066}"/>
              </a:ext>
            </a:extLst>
          </p:cNvPr>
          <p:cNvSpPr>
            <a:spLocks noGrp="1"/>
          </p:cNvSpPr>
          <p:nvPr>
            <p:ph type="subTitle" idx="1"/>
          </p:nvPr>
        </p:nvSpPr>
        <p:spPr/>
        <p:txBody>
          <a:bodyPr>
            <a:normAutofit fontScale="92500" lnSpcReduction="20000"/>
          </a:bodyPr>
          <a:lstStyle/>
          <a:p>
            <a:endParaRPr lang="en-US" dirty="0"/>
          </a:p>
          <a:p>
            <a:r>
              <a:rPr lang="en-US" dirty="0"/>
              <a:t>Nicolas Fleece, S# 8327287</a:t>
            </a:r>
            <a:br>
              <a:rPr lang="en-US" dirty="0"/>
            </a:br>
            <a:br>
              <a:rPr lang="en-US" dirty="0"/>
            </a:br>
            <a:r>
              <a:rPr lang="en-US" dirty="0"/>
              <a:t>Supervisor – Dr. Robert </a:t>
            </a:r>
            <a:r>
              <a:rPr lang="en-US" dirty="0" err="1"/>
              <a:t>Lagani</a:t>
            </a:r>
            <a:r>
              <a:rPr lang="en-CA" dirty="0" err="1"/>
              <a:t>ère</a:t>
            </a:r>
            <a:endParaRPr lang="en-CA" dirty="0"/>
          </a:p>
        </p:txBody>
      </p:sp>
    </p:spTree>
    <p:extLst>
      <p:ext uri="{BB962C8B-B14F-4D97-AF65-F5344CB8AC3E}">
        <p14:creationId xmlns:p14="http://schemas.microsoft.com/office/powerpoint/2010/main" val="34753365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2A0C6-1633-77C4-2446-1F4AF17EA3EC}"/>
              </a:ext>
            </a:extLst>
          </p:cNvPr>
          <p:cNvSpPr>
            <a:spLocks noGrp="1"/>
          </p:cNvSpPr>
          <p:nvPr>
            <p:ph type="title"/>
          </p:nvPr>
        </p:nvSpPr>
        <p:spPr>
          <a:xfrm>
            <a:off x="676746" y="609600"/>
            <a:ext cx="3729076" cy="1320800"/>
          </a:xfrm>
        </p:spPr>
        <p:txBody>
          <a:bodyPr anchor="ctr">
            <a:normAutofit/>
          </a:bodyPr>
          <a:lstStyle/>
          <a:p>
            <a:pPr>
              <a:lnSpc>
                <a:spcPct val="90000"/>
              </a:lnSpc>
            </a:pPr>
            <a:r>
              <a:rPr lang="en-CA" sz="2800" b="1" err="1"/>
              <a:t>PoTion</a:t>
            </a:r>
            <a:r>
              <a:rPr lang="en-CA" sz="2800" b="1"/>
              <a:t>: Pose </a:t>
            </a:r>
            <a:r>
              <a:rPr lang="en-CA" sz="2800" b="1" err="1"/>
              <a:t>MoTion</a:t>
            </a:r>
            <a:r>
              <a:rPr lang="en-CA" sz="2800" b="1"/>
              <a:t> Representation for Action Recognition</a:t>
            </a:r>
            <a:endParaRPr lang="en-CA" sz="2800"/>
          </a:p>
        </p:txBody>
      </p:sp>
      <p:sp>
        <p:nvSpPr>
          <p:cNvPr id="3" name="Content Placeholder 2">
            <a:extLst>
              <a:ext uri="{FF2B5EF4-FFF2-40B4-BE49-F238E27FC236}">
                <a16:creationId xmlns:a16="http://schemas.microsoft.com/office/drawing/2014/main" id="{293A39B3-8AC8-8AC3-FC98-16CF279F6E74}"/>
              </a:ext>
            </a:extLst>
          </p:cNvPr>
          <p:cNvSpPr>
            <a:spLocks noGrp="1"/>
          </p:cNvSpPr>
          <p:nvPr>
            <p:ph idx="1"/>
          </p:nvPr>
        </p:nvSpPr>
        <p:spPr>
          <a:xfrm>
            <a:off x="685167" y="2160589"/>
            <a:ext cx="3720916" cy="3560733"/>
          </a:xfrm>
        </p:spPr>
        <p:txBody>
          <a:bodyPr>
            <a:normAutofit lnSpcReduction="10000"/>
          </a:bodyPr>
          <a:lstStyle/>
          <a:p>
            <a:r>
              <a:rPr lang="en-CA" dirty="0"/>
              <a:t>The </a:t>
            </a:r>
            <a:r>
              <a:rPr lang="en-CA" dirty="0" err="1"/>
              <a:t>PoTion</a:t>
            </a:r>
            <a:r>
              <a:rPr lang="en-CA" dirty="0"/>
              <a:t> leverages typical joint heatmaps that are often exported by pose estimation models</a:t>
            </a:r>
          </a:p>
          <a:p>
            <a:r>
              <a:rPr lang="en-CA" dirty="0"/>
              <a:t>Maps individual joints from start to end, assigning them a ‘colour’ based on frame index</a:t>
            </a:r>
          </a:p>
          <a:p>
            <a:pPr lvl="1"/>
            <a:r>
              <a:rPr lang="en-CA" dirty="0"/>
              <a:t>i.e. shifts from green </a:t>
            </a:r>
            <a:r>
              <a:rPr lang="en-CA" dirty="0">
                <a:sym typeface="Wingdings" panose="05000000000000000000" pitchFamily="2" charset="2"/>
              </a:rPr>
              <a:t> yellow  red</a:t>
            </a:r>
          </a:p>
          <a:p>
            <a:r>
              <a:rPr lang="en-CA" dirty="0">
                <a:sym typeface="Wingdings" panose="05000000000000000000" pitchFamily="2" charset="2"/>
              </a:rPr>
              <a:t>Construction of this image allows for processing using basic 2 Dimensional CNNs</a:t>
            </a:r>
            <a:endParaRPr lang="en-CA" dirty="0"/>
          </a:p>
        </p:txBody>
      </p:sp>
      <p:pic>
        <p:nvPicPr>
          <p:cNvPr id="5" name="Picture 4" descr="A diagram of a color coding process&#10;&#10;Description automatically generated">
            <a:extLst>
              <a:ext uri="{FF2B5EF4-FFF2-40B4-BE49-F238E27FC236}">
                <a16:creationId xmlns:a16="http://schemas.microsoft.com/office/drawing/2014/main" id="{095CA1BC-E716-AB3F-F1A9-927CB28B8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035" y="1560019"/>
            <a:ext cx="5780063" cy="4060493"/>
          </a:xfrm>
          <a:prstGeom prst="rect">
            <a:avLst/>
          </a:prstGeom>
        </p:spPr>
      </p:pic>
    </p:spTree>
    <p:extLst>
      <p:ext uri="{BB962C8B-B14F-4D97-AF65-F5344CB8AC3E}">
        <p14:creationId xmlns:p14="http://schemas.microsoft.com/office/powerpoint/2010/main" val="973323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2393F-10A8-F7F3-254B-C4D33EB8ADF6}"/>
              </a:ext>
            </a:extLst>
          </p:cNvPr>
          <p:cNvSpPr>
            <a:spLocks noGrp="1"/>
          </p:cNvSpPr>
          <p:nvPr>
            <p:ph type="title"/>
          </p:nvPr>
        </p:nvSpPr>
        <p:spPr>
          <a:xfrm>
            <a:off x="676746" y="609600"/>
            <a:ext cx="3729076" cy="1320800"/>
          </a:xfrm>
        </p:spPr>
        <p:txBody>
          <a:bodyPr anchor="ctr">
            <a:normAutofit/>
          </a:bodyPr>
          <a:lstStyle/>
          <a:p>
            <a:pPr>
              <a:lnSpc>
                <a:spcPct val="90000"/>
              </a:lnSpc>
            </a:pPr>
            <a:r>
              <a:rPr lang="en-US" sz="2800"/>
              <a:t>Simple yet efficient real-time pose-based action recognition</a:t>
            </a:r>
            <a:endParaRPr lang="en-CA" sz="2800"/>
          </a:p>
        </p:txBody>
      </p:sp>
      <p:sp>
        <p:nvSpPr>
          <p:cNvPr id="3" name="Content Placeholder 2">
            <a:extLst>
              <a:ext uri="{FF2B5EF4-FFF2-40B4-BE49-F238E27FC236}">
                <a16:creationId xmlns:a16="http://schemas.microsoft.com/office/drawing/2014/main" id="{FFED86F8-9282-C420-2773-00ABF4FDDA4C}"/>
              </a:ext>
            </a:extLst>
          </p:cNvPr>
          <p:cNvSpPr>
            <a:spLocks noGrp="1"/>
          </p:cNvSpPr>
          <p:nvPr>
            <p:ph idx="1"/>
          </p:nvPr>
        </p:nvSpPr>
        <p:spPr>
          <a:xfrm>
            <a:off x="685167" y="2160589"/>
            <a:ext cx="3720916" cy="3560733"/>
          </a:xfrm>
        </p:spPr>
        <p:txBody>
          <a:bodyPr>
            <a:normAutofit fontScale="92500" lnSpcReduction="20000"/>
          </a:bodyPr>
          <a:lstStyle/>
          <a:p>
            <a:r>
              <a:rPr lang="en-CA" dirty="0"/>
              <a:t>This paper proposed the EHPI (Encoded Human Pose Image) representation, which was a direct inspiration for the works in this thesis </a:t>
            </a:r>
          </a:p>
          <a:p>
            <a:r>
              <a:rPr lang="en-CA" dirty="0"/>
              <a:t>Very simple in its construction of a 2-Dimensional “image”</a:t>
            </a:r>
          </a:p>
          <a:p>
            <a:pPr lvl="1"/>
            <a:r>
              <a:rPr lang="en-CA" dirty="0"/>
              <a:t>Take x and y positions of the joints, stack them to form one column per frame</a:t>
            </a:r>
          </a:p>
          <a:p>
            <a:pPr lvl="1"/>
            <a:r>
              <a:rPr lang="en-CA" dirty="0"/>
              <a:t>Line the stacks up to create an image of the whole video</a:t>
            </a:r>
          </a:p>
          <a:p>
            <a:r>
              <a:rPr lang="en-CA" dirty="0"/>
              <a:t>Problem – Very susceptible to background interference</a:t>
            </a:r>
          </a:p>
        </p:txBody>
      </p:sp>
      <p:pic>
        <p:nvPicPr>
          <p:cNvPr id="5" name="Picture 4" descr="A person standing on a boat with lines and numbers&#10;&#10;Description automatically generated">
            <a:extLst>
              <a:ext uri="{FF2B5EF4-FFF2-40B4-BE49-F238E27FC236}">
                <a16:creationId xmlns:a16="http://schemas.microsoft.com/office/drawing/2014/main" id="{0824D0CE-28D6-F5AE-0829-626CB5E09B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8098" y="1930400"/>
            <a:ext cx="5415945" cy="3263107"/>
          </a:xfrm>
          <a:prstGeom prst="rect">
            <a:avLst/>
          </a:prstGeom>
        </p:spPr>
      </p:pic>
    </p:spTree>
    <p:extLst>
      <p:ext uri="{BB962C8B-B14F-4D97-AF65-F5344CB8AC3E}">
        <p14:creationId xmlns:p14="http://schemas.microsoft.com/office/powerpoint/2010/main" val="2396176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5F993-EB26-73A3-E83F-E72BD64FBE9F}"/>
              </a:ext>
            </a:extLst>
          </p:cNvPr>
          <p:cNvSpPr>
            <a:spLocks noGrp="1"/>
          </p:cNvSpPr>
          <p:nvPr>
            <p:ph type="title"/>
          </p:nvPr>
        </p:nvSpPr>
        <p:spPr>
          <a:xfrm>
            <a:off x="676746" y="609600"/>
            <a:ext cx="3729076" cy="1320800"/>
          </a:xfrm>
        </p:spPr>
        <p:txBody>
          <a:bodyPr anchor="ctr">
            <a:normAutofit/>
          </a:bodyPr>
          <a:lstStyle/>
          <a:p>
            <a:r>
              <a:rPr lang="en-CA"/>
              <a:t>Joint Angles</a:t>
            </a:r>
          </a:p>
        </p:txBody>
      </p:sp>
      <p:sp>
        <p:nvSpPr>
          <p:cNvPr id="3" name="Content Placeholder 2">
            <a:extLst>
              <a:ext uri="{FF2B5EF4-FFF2-40B4-BE49-F238E27FC236}">
                <a16:creationId xmlns:a16="http://schemas.microsoft.com/office/drawing/2014/main" id="{EBAE9446-3F8E-6FF9-C566-5B46E561D3F2}"/>
              </a:ext>
            </a:extLst>
          </p:cNvPr>
          <p:cNvSpPr>
            <a:spLocks noGrp="1"/>
          </p:cNvSpPr>
          <p:nvPr>
            <p:ph idx="1"/>
          </p:nvPr>
        </p:nvSpPr>
        <p:spPr>
          <a:xfrm>
            <a:off x="685167" y="2160589"/>
            <a:ext cx="3720916" cy="3560733"/>
          </a:xfrm>
        </p:spPr>
        <p:txBody>
          <a:bodyPr>
            <a:normAutofit/>
          </a:bodyPr>
          <a:lstStyle/>
          <a:p>
            <a:r>
              <a:rPr lang="en-CA" dirty="0"/>
              <a:t>Our primary goal:</a:t>
            </a:r>
          </a:p>
          <a:p>
            <a:pPr lvl="1"/>
            <a:r>
              <a:rPr lang="en-CA" dirty="0"/>
              <a:t>Create a representation based on pose that is resistant to background interference</a:t>
            </a:r>
          </a:p>
          <a:p>
            <a:r>
              <a:rPr lang="en-CA" dirty="0"/>
              <a:t>Solution:</a:t>
            </a:r>
          </a:p>
          <a:p>
            <a:pPr lvl="1"/>
            <a:r>
              <a:rPr lang="en-CA" dirty="0"/>
              <a:t>Do not use joint positions, use joint angles</a:t>
            </a:r>
          </a:p>
        </p:txBody>
      </p:sp>
      <p:pic>
        <p:nvPicPr>
          <p:cNvPr id="9" name="Picture 8" descr="A diagram of a person with circles and lines&#10;&#10;Description automatically generated">
            <a:extLst>
              <a:ext uri="{FF2B5EF4-FFF2-40B4-BE49-F238E27FC236}">
                <a16:creationId xmlns:a16="http://schemas.microsoft.com/office/drawing/2014/main" id="{EC0D0D78-6B2A-6976-3CC0-5ADD6E1E5E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035" y="779470"/>
            <a:ext cx="4602747" cy="4794527"/>
          </a:xfrm>
          <a:prstGeom prst="rect">
            <a:avLst/>
          </a:prstGeom>
        </p:spPr>
      </p:pic>
    </p:spTree>
    <p:extLst>
      <p:ext uri="{BB962C8B-B14F-4D97-AF65-F5344CB8AC3E}">
        <p14:creationId xmlns:p14="http://schemas.microsoft.com/office/powerpoint/2010/main" val="2438039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FE891-5FAB-D48A-CCCC-EBA60E70250C}"/>
              </a:ext>
            </a:extLst>
          </p:cNvPr>
          <p:cNvSpPr>
            <a:spLocks noGrp="1"/>
          </p:cNvSpPr>
          <p:nvPr>
            <p:ph type="title"/>
          </p:nvPr>
        </p:nvSpPr>
        <p:spPr>
          <a:xfrm>
            <a:off x="676746" y="609600"/>
            <a:ext cx="3729076" cy="1320800"/>
          </a:xfrm>
        </p:spPr>
        <p:txBody>
          <a:bodyPr anchor="ctr">
            <a:normAutofit/>
          </a:bodyPr>
          <a:lstStyle/>
          <a:p>
            <a:r>
              <a:rPr lang="en-CA" dirty="0"/>
              <a:t>Intermediate Representation</a:t>
            </a:r>
          </a:p>
        </p:txBody>
      </p:sp>
      <p:sp>
        <p:nvSpPr>
          <p:cNvPr id="3" name="Content Placeholder 2">
            <a:extLst>
              <a:ext uri="{FF2B5EF4-FFF2-40B4-BE49-F238E27FC236}">
                <a16:creationId xmlns:a16="http://schemas.microsoft.com/office/drawing/2014/main" id="{645C280E-3B7D-167A-BB3F-98151EE751D9}"/>
              </a:ext>
            </a:extLst>
          </p:cNvPr>
          <p:cNvSpPr>
            <a:spLocks noGrp="1"/>
          </p:cNvSpPr>
          <p:nvPr>
            <p:ph idx="1"/>
          </p:nvPr>
        </p:nvSpPr>
        <p:spPr>
          <a:xfrm>
            <a:off x="685167" y="2160589"/>
            <a:ext cx="3720916" cy="3560733"/>
          </a:xfrm>
        </p:spPr>
        <p:txBody>
          <a:bodyPr>
            <a:normAutofit/>
          </a:bodyPr>
          <a:lstStyle/>
          <a:p>
            <a:r>
              <a:rPr lang="en-CA" dirty="0"/>
              <a:t>We can take these joint angles from each frame and construct our intermediate representation</a:t>
            </a:r>
          </a:p>
          <a:p>
            <a:r>
              <a:rPr lang="en-CA" dirty="0"/>
              <a:t>Very similar to the EHPI construction, however it is not as vulnerable to the x and y positions of the person in the frame</a:t>
            </a:r>
          </a:p>
        </p:txBody>
      </p:sp>
      <p:pic>
        <p:nvPicPr>
          <p:cNvPr id="5" name="Picture 4" descr="A diagram of a graph&#10;&#10;Description automatically generated with medium confidence">
            <a:extLst>
              <a:ext uri="{FF2B5EF4-FFF2-40B4-BE49-F238E27FC236}">
                <a16:creationId xmlns:a16="http://schemas.microsoft.com/office/drawing/2014/main" id="{2E179EBB-1297-EEC5-C190-A88569F1AF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0130" y="2064212"/>
            <a:ext cx="5807607" cy="2729575"/>
          </a:xfrm>
          <a:prstGeom prst="rect">
            <a:avLst/>
          </a:prstGeom>
        </p:spPr>
      </p:pic>
    </p:spTree>
    <p:extLst>
      <p:ext uri="{BB962C8B-B14F-4D97-AF65-F5344CB8AC3E}">
        <p14:creationId xmlns:p14="http://schemas.microsoft.com/office/powerpoint/2010/main" val="1387744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C5391-5A92-518E-9520-9B20E59B0EFF}"/>
              </a:ext>
            </a:extLst>
          </p:cNvPr>
          <p:cNvSpPr>
            <a:spLocks noGrp="1"/>
          </p:cNvSpPr>
          <p:nvPr>
            <p:ph type="title"/>
          </p:nvPr>
        </p:nvSpPr>
        <p:spPr/>
        <p:txBody>
          <a:bodyPr/>
          <a:lstStyle/>
          <a:p>
            <a:r>
              <a:rPr lang="en-CA" dirty="0"/>
              <a:t>Joint Velocities</a:t>
            </a:r>
          </a:p>
        </p:txBody>
      </p:sp>
      <p:pic>
        <p:nvPicPr>
          <p:cNvPr id="5" name="Content Placeholder 4" descr="A red and white line graph&#10;&#10;Description automatically generated with medium confidence">
            <a:extLst>
              <a:ext uri="{FF2B5EF4-FFF2-40B4-BE49-F238E27FC236}">
                <a16:creationId xmlns:a16="http://schemas.microsoft.com/office/drawing/2014/main" id="{D640FE7D-91ED-724B-181A-838D48FD18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09638" y="2910889"/>
            <a:ext cx="3504341" cy="2504073"/>
          </a:xfrm>
        </p:spPr>
      </p:pic>
      <p:pic>
        <p:nvPicPr>
          <p:cNvPr id="7" name="Picture 6" descr="A diagram of a diagram&#10;&#10;Description automatically generated">
            <a:extLst>
              <a:ext uri="{FF2B5EF4-FFF2-40B4-BE49-F238E27FC236}">
                <a16:creationId xmlns:a16="http://schemas.microsoft.com/office/drawing/2014/main" id="{F3046235-091F-9754-20B0-415AF2DACA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326" y="2255169"/>
            <a:ext cx="4048867" cy="2347662"/>
          </a:xfrm>
          <a:prstGeom prst="rect">
            <a:avLst/>
          </a:prstGeom>
        </p:spPr>
      </p:pic>
      <p:sp>
        <p:nvSpPr>
          <p:cNvPr id="9" name="Arrow: Right 8">
            <a:extLst>
              <a:ext uri="{FF2B5EF4-FFF2-40B4-BE49-F238E27FC236}">
                <a16:creationId xmlns:a16="http://schemas.microsoft.com/office/drawing/2014/main" id="{38BB8C18-4667-B573-3601-B3FF9BB2782F}"/>
              </a:ext>
            </a:extLst>
          </p:cNvPr>
          <p:cNvSpPr/>
          <p:nvPr/>
        </p:nvSpPr>
        <p:spPr>
          <a:xfrm>
            <a:off x="4752474" y="3356812"/>
            <a:ext cx="986589" cy="1684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Arrow: Right 9">
            <a:extLst>
              <a:ext uri="{FF2B5EF4-FFF2-40B4-BE49-F238E27FC236}">
                <a16:creationId xmlns:a16="http://schemas.microsoft.com/office/drawing/2014/main" id="{E340A34D-4F8B-C1E6-1E7D-A4138FFBBFB3}"/>
              </a:ext>
            </a:extLst>
          </p:cNvPr>
          <p:cNvSpPr/>
          <p:nvPr/>
        </p:nvSpPr>
        <p:spPr>
          <a:xfrm>
            <a:off x="2306053" y="3356812"/>
            <a:ext cx="986589" cy="1684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011790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88EF6-83BF-CF65-8314-7355288E0924}"/>
              </a:ext>
            </a:extLst>
          </p:cNvPr>
          <p:cNvSpPr>
            <a:spLocks noGrp="1"/>
          </p:cNvSpPr>
          <p:nvPr>
            <p:ph type="title"/>
          </p:nvPr>
        </p:nvSpPr>
        <p:spPr/>
        <p:txBody>
          <a:bodyPr/>
          <a:lstStyle/>
          <a:p>
            <a:r>
              <a:rPr lang="en-CA" dirty="0"/>
              <a:t>Temporal Adjustments</a:t>
            </a:r>
          </a:p>
        </p:txBody>
      </p:sp>
      <p:pic>
        <p:nvPicPr>
          <p:cNvPr id="5" name="Content Placeholder 4" descr="A graph of a red and blue square&#10;&#10;Description automatically generated with medium confidence">
            <a:extLst>
              <a:ext uri="{FF2B5EF4-FFF2-40B4-BE49-F238E27FC236}">
                <a16:creationId xmlns:a16="http://schemas.microsoft.com/office/drawing/2014/main" id="{CFE3C558-95F0-77AC-E3EB-4A90783512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23686" y="2295022"/>
            <a:ext cx="3834708" cy="2740141"/>
          </a:xfrm>
        </p:spPr>
      </p:pic>
      <p:pic>
        <p:nvPicPr>
          <p:cNvPr id="7" name="Picture 6" descr="A screen shot of a screen&#10;&#10;Description automatically generated">
            <a:extLst>
              <a:ext uri="{FF2B5EF4-FFF2-40B4-BE49-F238E27FC236}">
                <a16:creationId xmlns:a16="http://schemas.microsoft.com/office/drawing/2014/main" id="{01418334-9464-1712-C9C2-8ACFFF2B0E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34" y="2295022"/>
            <a:ext cx="3834707" cy="2740141"/>
          </a:xfrm>
          <a:prstGeom prst="rect">
            <a:avLst/>
          </a:prstGeom>
        </p:spPr>
      </p:pic>
      <p:sp>
        <p:nvSpPr>
          <p:cNvPr id="8" name="Content Placeholder 2">
            <a:extLst>
              <a:ext uri="{FF2B5EF4-FFF2-40B4-BE49-F238E27FC236}">
                <a16:creationId xmlns:a16="http://schemas.microsoft.com/office/drawing/2014/main" id="{846B90EE-06F8-D1A2-734F-A257C5D56F8D}"/>
              </a:ext>
            </a:extLst>
          </p:cNvPr>
          <p:cNvSpPr txBox="1">
            <a:spLocks/>
          </p:cNvSpPr>
          <p:nvPr/>
        </p:nvSpPr>
        <p:spPr>
          <a:xfrm>
            <a:off x="1860444" y="1958390"/>
            <a:ext cx="1468486" cy="54651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CA" dirty="0"/>
              <a:t>N=1</a:t>
            </a:r>
          </a:p>
        </p:txBody>
      </p:sp>
      <p:sp>
        <p:nvSpPr>
          <p:cNvPr id="13" name="Content Placeholder 2">
            <a:extLst>
              <a:ext uri="{FF2B5EF4-FFF2-40B4-BE49-F238E27FC236}">
                <a16:creationId xmlns:a16="http://schemas.microsoft.com/office/drawing/2014/main" id="{1E027E5A-4F95-310C-929D-506FD6C881C5}"/>
              </a:ext>
            </a:extLst>
          </p:cNvPr>
          <p:cNvSpPr txBox="1">
            <a:spLocks/>
          </p:cNvSpPr>
          <p:nvPr/>
        </p:nvSpPr>
        <p:spPr>
          <a:xfrm>
            <a:off x="6306797" y="1958390"/>
            <a:ext cx="1468486" cy="54651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CA" dirty="0"/>
              <a:t>N=2</a:t>
            </a:r>
          </a:p>
        </p:txBody>
      </p:sp>
    </p:spTree>
    <p:extLst>
      <p:ext uri="{BB962C8B-B14F-4D97-AF65-F5344CB8AC3E}">
        <p14:creationId xmlns:p14="http://schemas.microsoft.com/office/powerpoint/2010/main" val="1839503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B639D-3EC2-0B9A-E4A1-A6D4E9FFC0FC}"/>
              </a:ext>
            </a:extLst>
          </p:cNvPr>
          <p:cNvSpPr>
            <a:spLocks noGrp="1"/>
          </p:cNvSpPr>
          <p:nvPr>
            <p:ph type="title"/>
          </p:nvPr>
        </p:nvSpPr>
        <p:spPr/>
        <p:txBody>
          <a:bodyPr/>
          <a:lstStyle/>
          <a:p>
            <a:r>
              <a:rPr lang="en-CA" dirty="0"/>
              <a:t>CNN Model Architecture</a:t>
            </a:r>
          </a:p>
        </p:txBody>
      </p:sp>
      <p:pic>
        <p:nvPicPr>
          <p:cNvPr id="5" name="Content Placeholder 4" descr="A diagram of a diagram of a diagram of a diagram of a diagram of a diagram of a diagram of a diagram of a diagram of a diagram of a diagram of a diagram of a diagram of&#10;&#10;Description automatically generated">
            <a:extLst>
              <a:ext uri="{FF2B5EF4-FFF2-40B4-BE49-F238E27FC236}">
                <a16:creationId xmlns:a16="http://schemas.microsoft.com/office/drawing/2014/main" id="{B5EC0351-A644-CF5E-195C-C1B039A420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690" y="2800168"/>
            <a:ext cx="8596312" cy="1952572"/>
          </a:xfrm>
        </p:spPr>
      </p:pic>
    </p:spTree>
    <p:extLst>
      <p:ext uri="{BB962C8B-B14F-4D97-AF65-F5344CB8AC3E}">
        <p14:creationId xmlns:p14="http://schemas.microsoft.com/office/powerpoint/2010/main" val="682580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0634C-62FE-4671-BC40-338C644BCAEE}"/>
              </a:ext>
            </a:extLst>
          </p:cNvPr>
          <p:cNvSpPr>
            <a:spLocks noGrp="1"/>
          </p:cNvSpPr>
          <p:nvPr>
            <p:ph type="title"/>
          </p:nvPr>
        </p:nvSpPr>
        <p:spPr/>
        <p:txBody>
          <a:bodyPr/>
          <a:lstStyle/>
          <a:p>
            <a:r>
              <a:rPr lang="en-CA" dirty="0"/>
              <a:t>Full Architecture</a:t>
            </a:r>
          </a:p>
        </p:txBody>
      </p:sp>
      <p:pic>
        <p:nvPicPr>
          <p:cNvPr id="5" name="Content Placeholder 4" descr="A screenshot of a computer&#10;&#10;Description automatically generated">
            <a:extLst>
              <a:ext uri="{FF2B5EF4-FFF2-40B4-BE49-F238E27FC236}">
                <a16:creationId xmlns:a16="http://schemas.microsoft.com/office/drawing/2014/main" id="{C6010F23-7C2C-7493-B68C-4D638BB83E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2040706"/>
            <a:ext cx="8596312" cy="3664001"/>
          </a:xfrm>
        </p:spPr>
      </p:pic>
    </p:spTree>
    <p:extLst>
      <p:ext uri="{BB962C8B-B14F-4D97-AF65-F5344CB8AC3E}">
        <p14:creationId xmlns:p14="http://schemas.microsoft.com/office/powerpoint/2010/main" val="3391374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87238-7C1D-552E-43AF-F6156D9DFA46}"/>
              </a:ext>
            </a:extLst>
          </p:cNvPr>
          <p:cNvSpPr>
            <a:spLocks noGrp="1"/>
          </p:cNvSpPr>
          <p:nvPr>
            <p:ph type="title"/>
          </p:nvPr>
        </p:nvSpPr>
        <p:spPr>
          <a:xfrm>
            <a:off x="677334" y="609600"/>
            <a:ext cx="8596668" cy="1320800"/>
          </a:xfrm>
        </p:spPr>
        <p:txBody>
          <a:bodyPr anchor="t">
            <a:normAutofit/>
          </a:bodyPr>
          <a:lstStyle/>
          <a:p>
            <a:r>
              <a:rPr lang="en-CA" dirty="0"/>
              <a:t>Dataset – JHMDB</a:t>
            </a:r>
          </a:p>
        </p:txBody>
      </p:sp>
      <p:sp>
        <p:nvSpPr>
          <p:cNvPr id="3" name="Content Placeholder 2">
            <a:extLst>
              <a:ext uri="{FF2B5EF4-FFF2-40B4-BE49-F238E27FC236}">
                <a16:creationId xmlns:a16="http://schemas.microsoft.com/office/drawing/2014/main" id="{CC0A0EBA-89A8-62AA-DC32-C25B056BAAAD}"/>
              </a:ext>
            </a:extLst>
          </p:cNvPr>
          <p:cNvSpPr>
            <a:spLocks noGrp="1"/>
          </p:cNvSpPr>
          <p:nvPr>
            <p:ph idx="1"/>
          </p:nvPr>
        </p:nvSpPr>
        <p:spPr>
          <a:xfrm>
            <a:off x="677334" y="2160590"/>
            <a:ext cx="5220430" cy="3701270"/>
          </a:xfrm>
        </p:spPr>
        <p:txBody>
          <a:bodyPr>
            <a:normAutofit/>
          </a:bodyPr>
          <a:lstStyle/>
          <a:p>
            <a:r>
              <a:rPr lang="en-CA" dirty="0"/>
              <a:t>JHMDB dataset was chosen for the manually annotated poses</a:t>
            </a:r>
          </a:p>
          <a:p>
            <a:pPr lvl="1"/>
            <a:r>
              <a:rPr lang="en-CA" dirty="0"/>
              <a:t>Allows for direct comparisons with other models without considering the pose models being used, means we can ‘isolate’ the techniques used for action recognition</a:t>
            </a:r>
          </a:p>
          <a:p>
            <a:r>
              <a:rPr lang="en-CA" dirty="0"/>
              <a:t>Dataset contains:</a:t>
            </a:r>
          </a:p>
          <a:p>
            <a:pPr lvl="1"/>
            <a:r>
              <a:rPr lang="en-CA" dirty="0"/>
              <a:t>21 Classes</a:t>
            </a:r>
          </a:p>
          <a:p>
            <a:pPr lvl="1"/>
            <a:r>
              <a:rPr lang="en-CA" dirty="0"/>
              <a:t>36-55 clips per action, 928 total</a:t>
            </a:r>
          </a:p>
          <a:p>
            <a:pPr lvl="1"/>
            <a:r>
              <a:rPr lang="en-CA" dirty="0"/>
              <a:t>3 Training/Testing splits</a:t>
            </a:r>
          </a:p>
        </p:txBody>
      </p:sp>
      <p:pic>
        <p:nvPicPr>
          <p:cNvPr id="7" name="Picture 6" descr="A person with a body and text&#10;&#10;Description automatically generated with medium confidence">
            <a:extLst>
              <a:ext uri="{FF2B5EF4-FFF2-40B4-BE49-F238E27FC236}">
                <a16:creationId xmlns:a16="http://schemas.microsoft.com/office/drawing/2014/main" id="{21FCE953-B157-3A9A-5497-9C7253E99D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325" y="2159000"/>
            <a:ext cx="2619720" cy="3702785"/>
          </a:xfrm>
          <a:prstGeom prst="rect">
            <a:avLst/>
          </a:prstGeom>
        </p:spPr>
      </p:pic>
    </p:spTree>
    <p:extLst>
      <p:ext uri="{BB962C8B-B14F-4D97-AF65-F5344CB8AC3E}">
        <p14:creationId xmlns:p14="http://schemas.microsoft.com/office/powerpoint/2010/main" val="41607794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5F335-424C-DC6E-F67E-06EE497B7A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E00E9D-76E0-44DC-E5BC-7FA5DFB072B8}"/>
              </a:ext>
            </a:extLst>
          </p:cNvPr>
          <p:cNvSpPr>
            <a:spLocks noGrp="1"/>
          </p:cNvSpPr>
          <p:nvPr>
            <p:ph type="title"/>
          </p:nvPr>
        </p:nvSpPr>
        <p:spPr>
          <a:xfrm>
            <a:off x="-660828" y="2976816"/>
            <a:ext cx="4335468" cy="895900"/>
          </a:xfrm>
        </p:spPr>
        <p:txBody>
          <a:bodyPr vert="horz" lIns="91440" tIns="45720" rIns="91440" bIns="45720" rtlCol="0" anchor="b">
            <a:normAutofit fontScale="90000"/>
          </a:bodyPr>
          <a:lstStyle/>
          <a:p>
            <a:pPr algn="ctr"/>
            <a:r>
              <a:rPr lang="en-US" sz="5400" kern="1200" dirty="0">
                <a:solidFill>
                  <a:schemeClr val="accent1"/>
                </a:solidFill>
                <a:latin typeface="+mj-lt"/>
                <a:ea typeface="+mj-ea"/>
                <a:cs typeface="+mj-cs"/>
              </a:rPr>
              <a:t>Results</a:t>
            </a:r>
          </a:p>
        </p:txBody>
      </p:sp>
      <p:pic>
        <p:nvPicPr>
          <p:cNvPr id="3" name="Picture 2">
            <a:extLst>
              <a:ext uri="{FF2B5EF4-FFF2-40B4-BE49-F238E27FC236}">
                <a16:creationId xmlns:a16="http://schemas.microsoft.com/office/drawing/2014/main" id="{0A63B780-A035-96AB-0ED7-0265FD9C19A4}"/>
              </a:ext>
            </a:extLst>
          </p:cNvPr>
          <p:cNvPicPr>
            <a:picLocks noChangeAspect="1"/>
          </p:cNvPicPr>
          <p:nvPr/>
        </p:nvPicPr>
        <p:blipFill>
          <a:blip r:embed="rId2"/>
          <a:stretch>
            <a:fillRect/>
          </a:stretch>
        </p:blipFill>
        <p:spPr>
          <a:xfrm>
            <a:off x="4247148" y="1880255"/>
            <a:ext cx="4503822" cy="3097489"/>
          </a:xfrm>
          <a:prstGeom prst="rect">
            <a:avLst/>
          </a:prstGeom>
        </p:spPr>
      </p:pic>
    </p:spTree>
    <p:extLst>
      <p:ext uri="{BB962C8B-B14F-4D97-AF65-F5344CB8AC3E}">
        <p14:creationId xmlns:p14="http://schemas.microsoft.com/office/powerpoint/2010/main" val="4044171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ACD55-5E6D-7A38-6B0E-C1CAF13C45F9}"/>
              </a:ext>
            </a:extLst>
          </p:cNvPr>
          <p:cNvSpPr>
            <a:spLocks noGrp="1"/>
          </p:cNvSpPr>
          <p:nvPr>
            <p:ph type="title"/>
          </p:nvPr>
        </p:nvSpPr>
        <p:spPr/>
        <p:txBody>
          <a:bodyPr/>
          <a:lstStyle/>
          <a:p>
            <a:r>
              <a:rPr lang="en-CA" dirty="0"/>
              <a:t>Thesis Aim</a:t>
            </a:r>
          </a:p>
        </p:txBody>
      </p:sp>
      <p:sp>
        <p:nvSpPr>
          <p:cNvPr id="3" name="Content Placeholder 2">
            <a:extLst>
              <a:ext uri="{FF2B5EF4-FFF2-40B4-BE49-F238E27FC236}">
                <a16:creationId xmlns:a16="http://schemas.microsoft.com/office/drawing/2014/main" id="{885A1188-6639-4335-E011-3173AE650746}"/>
              </a:ext>
            </a:extLst>
          </p:cNvPr>
          <p:cNvSpPr>
            <a:spLocks noGrp="1"/>
          </p:cNvSpPr>
          <p:nvPr>
            <p:ph idx="1"/>
          </p:nvPr>
        </p:nvSpPr>
        <p:spPr/>
        <p:txBody>
          <a:bodyPr>
            <a:normAutofit/>
          </a:bodyPr>
          <a:lstStyle/>
          <a:p>
            <a:pPr marL="0" indent="0">
              <a:buNone/>
            </a:pPr>
            <a:r>
              <a:rPr lang="en-CA" sz="3600" dirty="0"/>
              <a:t>Develop a robust lightweight pose-based action recognition framework that has reasonable accuracy and is resistant to changes in the background.</a:t>
            </a:r>
          </a:p>
        </p:txBody>
      </p:sp>
    </p:spTree>
    <p:extLst>
      <p:ext uri="{BB962C8B-B14F-4D97-AF65-F5344CB8AC3E}">
        <p14:creationId xmlns:p14="http://schemas.microsoft.com/office/powerpoint/2010/main" val="36352814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C48BDD-8644-5EBD-1EC1-B93926831C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2542DC-DE14-B413-92FC-E9C5C90DB3DD}"/>
              </a:ext>
            </a:extLst>
          </p:cNvPr>
          <p:cNvSpPr>
            <a:spLocks noGrp="1"/>
          </p:cNvSpPr>
          <p:nvPr>
            <p:ph type="title"/>
          </p:nvPr>
        </p:nvSpPr>
        <p:spPr>
          <a:xfrm>
            <a:off x="-660828" y="2976816"/>
            <a:ext cx="4335468" cy="895900"/>
          </a:xfrm>
        </p:spPr>
        <p:txBody>
          <a:bodyPr vert="horz" lIns="91440" tIns="45720" rIns="91440" bIns="45720" rtlCol="0" anchor="b">
            <a:normAutofit fontScale="90000"/>
          </a:bodyPr>
          <a:lstStyle/>
          <a:p>
            <a:pPr algn="ctr"/>
            <a:r>
              <a:rPr lang="en-US" sz="5400" kern="1200" dirty="0">
                <a:solidFill>
                  <a:schemeClr val="accent1"/>
                </a:solidFill>
                <a:latin typeface="+mj-lt"/>
                <a:ea typeface="+mj-ea"/>
                <a:cs typeface="+mj-cs"/>
              </a:rPr>
              <a:t>Results</a:t>
            </a:r>
          </a:p>
        </p:txBody>
      </p:sp>
      <p:pic>
        <p:nvPicPr>
          <p:cNvPr id="5" name="Content Placeholder 4" descr="A graph of different colored lines&#10;&#10;Description automatically generated">
            <a:extLst>
              <a:ext uri="{FF2B5EF4-FFF2-40B4-BE49-F238E27FC236}">
                <a16:creationId xmlns:a16="http://schemas.microsoft.com/office/drawing/2014/main" id="{DAB7F21D-6B68-90E0-909F-2CF2CEC4C7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1558" y="621588"/>
            <a:ext cx="6366280" cy="5936557"/>
          </a:xfrm>
          <a:prstGeom prst="rect">
            <a:avLst/>
          </a:prstGeom>
        </p:spPr>
      </p:pic>
      <p:sp>
        <p:nvSpPr>
          <p:cNvPr id="3" name="Flowchart: Process 2">
            <a:extLst>
              <a:ext uri="{FF2B5EF4-FFF2-40B4-BE49-F238E27FC236}">
                <a16:creationId xmlns:a16="http://schemas.microsoft.com/office/drawing/2014/main" id="{6E80902C-9D0D-0CB9-2408-CDFA7CEFF212}"/>
              </a:ext>
            </a:extLst>
          </p:cNvPr>
          <p:cNvSpPr/>
          <p:nvPr/>
        </p:nvSpPr>
        <p:spPr>
          <a:xfrm>
            <a:off x="3977640" y="5023585"/>
            <a:ext cx="221983" cy="505326"/>
          </a:xfrm>
          <a:prstGeom prst="flowChartProcess">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4" name="Flowchart: Process 3">
            <a:extLst>
              <a:ext uri="{FF2B5EF4-FFF2-40B4-BE49-F238E27FC236}">
                <a16:creationId xmlns:a16="http://schemas.microsoft.com/office/drawing/2014/main" id="{4C60DCBD-D9CE-DBF8-7D17-80D936E9A02A}"/>
              </a:ext>
            </a:extLst>
          </p:cNvPr>
          <p:cNvSpPr/>
          <p:nvPr/>
        </p:nvSpPr>
        <p:spPr>
          <a:xfrm>
            <a:off x="4766310" y="5023585"/>
            <a:ext cx="221983" cy="382805"/>
          </a:xfrm>
          <a:prstGeom prst="flowChartProcess">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6" name="Flowchart: Process 5">
            <a:extLst>
              <a:ext uri="{FF2B5EF4-FFF2-40B4-BE49-F238E27FC236}">
                <a16:creationId xmlns:a16="http://schemas.microsoft.com/office/drawing/2014/main" id="{048AE5B6-251B-8E75-6089-EFDE65913784}"/>
              </a:ext>
            </a:extLst>
          </p:cNvPr>
          <p:cNvSpPr/>
          <p:nvPr/>
        </p:nvSpPr>
        <p:spPr>
          <a:xfrm>
            <a:off x="5029200" y="5023585"/>
            <a:ext cx="221983" cy="455195"/>
          </a:xfrm>
          <a:prstGeom prst="flowChartProcess">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739032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C6B6B-C8A9-C50E-DC9B-E595BC71F0D8}"/>
              </a:ext>
            </a:extLst>
          </p:cNvPr>
          <p:cNvSpPr>
            <a:spLocks noGrp="1"/>
          </p:cNvSpPr>
          <p:nvPr>
            <p:ph type="title"/>
          </p:nvPr>
        </p:nvSpPr>
        <p:spPr/>
        <p:txBody>
          <a:bodyPr/>
          <a:lstStyle/>
          <a:p>
            <a:r>
              <a:rPr lang="en-CA" dirty="0"/>
              <a:t>Golf Action – Consistent Movement</a:t>
            </a:r>
          </a:p>
        </p:txBody>
      </p:sp>
      <p:pic>
        <p:nvPicPr>
          <p:cNvPr id="9" name="Picture 8">
            <a:extLst>
              <a:ext uri="{FF2B5EF4-FFF2-40B4-BE49-F238E27FC236}">
                <a16:creationId xmlns:a16="http://schemas.microsoft.com/office/drawing/2014/main" id="{45ED09F2-DDA1-203F-2CAF-4720A1618B1E}"/>
              </a:ext>
            </a:extLst>
          </p:cNvPr>
          <p:cNvPicPr>
            <a:picLocks noChangeAspect="1"/>
          </p:cNvPicPr>
          <p:nvPr/>
        </p:nvPicPr>
        <p:blipFill>
          <a:blip r:embed="rId2"/>
          <a:stretch>
            <a:fillRect/>
          </a:stretch>
        </p:blipFill>
        <p:spPr>
          <a:xfrm>
            <a:off x="1467792" y="1480033"/>
            <a:ext cx="7015752" cy="5241883"/>
          </a:xfrm>
          <a:prstGeom prst="rect">
            <a:avLst/>
          </a:prstGeom>
        </p:spPr>
      </p:pic>
    </p:spTree>
    <p:extLst>
      <p:ext uri="{BB962C8B-B14F-4D97-AF65-F5344CB8AC3E}">
        <p14:creationId xmlns:p14="http://schemas.microsoft.com/office/powerpoint/2010/main" val="525576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D2390-DDC8-2433-4043-2675529790C5}"/>
              </a:ext>
            </a:extLst>
          </p:cNvPr>
          <p:cNvSpPr>
            <a:spLocks noGrp="1"/>
          </p:cNvSpPr>
          <p:nvPr>
            <p:ph type="title"/>
          </p:nvPr>
        </p:nvSpPr>
        <p:spPr/>
        <p:txBody>
          <a:bodyPr/>
          <a:lstStyle/>
          <a:p>
            <a:r>
              <a:rPr lang="en-CA" dirty="0"/>
              <a:t>Jump Action – Global Position Change</a:t>
            </a:r>
          </a:p>
        </p:txBody>
      </p:sp>
      <p:pic>
        <p:nvPicPr>
          <p:cNvPr id="5" name="Picture 4">
            <a:extLst>
              <a:ext uri="{FF2B5EF4-FFF2-40B4-BE49-F238E27FC236}">
                <a16:creationId xmlns:a16="http://schemas.microsoft.com/office/drawing/2014/main" id="{DD2053BA-AC72-BF93-F678-C654E2773333}"/>
              </a:ext>
            </a:extLst>
          </p:cNvPr>
          <p:cNvPicPr>
            <a:picLocks noChangeAspect="1"/>
          </p:cNvPicPr>
          <p:nvPr/>
        </p:nvPicPr>
        <p:blipFill>
          <a:blip r:embed="rId2"/>
          <a:stretch>
            <a:fillRect/>
          </a:stretch>
        </p:blipFill>
        <p:spPr>
          <a:xfrm>
            <a:off x="1515004" y="1410449"/>
            <a:ext cx="6921327" cy="5182856"/>
          </a:xfrm>
          <a:prstGeom prst="rect">
            <a:avLst/>
          </a:prstGeom>
        </p:spPr>
      </p:pic>
    </p:spTree>
    <p:extLst>
      <p:ext uri="{BB962C8B-B14F-4D97-AF65-F5344CB8AC3E}">
        <p14:creationId xmlns:p14="http://schemas.microsoft.com/office/powerpoint/2010/main" val="4828018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89006-E2F8-A76B-1E9A-F06B1F4916FE}"/>
              </a:ext>
            </a:extLst>
          </p:cNvPr>
          <p:cNvSpPr>
            <a:spLocks noGrp="1"/>
          </p:cNvSpPr>
          <p:nvPr>
            <p:ph type="title"/>
          </p:nvPr>
        </p:nvSpPr>
        <p:spPr/>
        <p:txBody>
          <a:bodyPr/>
          <a:lstStyle/>
          <a:p>
            <a:r>
              <a:rPr lang="en-CA" dirty="0"/>
              <a:t>Catch – Object Interaction</a:t>
            </a:r>
          </a:p>
        </p:txBody>
      </p:sp>
      <p:pic>
        <p:nvPicPr>
          <p:cNvPr id="5" name="Picture 4">
            <a:extLst>
              <a:ext uri="{FF2B5EF4-FFF2-40B4-BE49-F238E27FC236}">
                <a16:creationId xmlns:a16="http://schemas.microsoft.com/office/drawing/2014/main" id="{2C1BFC86-0045-D2AA-18F8-1B2BF5F2DE8A}"/>
              </a:ext>
            </a:extLst>
          </p:cNvPr>
          <p:cNvPicPr>
            <a:picLocks noChangeAspect="1"/>
          </p:cNvPicPr>
          <p:nvPr/>
        </p:nvPicPr>
        <p:blipFill>
          <a:blip r:embed="rId2"/>
          <a:stretch>
            <a:fillRect/>
          </a:stretch>
        </p:blipFill>
        <p:spPr>
          <a:xfrm>
            <a:off x="236175" y="2444854"/>
            <a:ext cx="10021254" cy="1968292"/>
          </a:xfrm>
          <a:prstGeom prst="rect">
            <a:avLst/>
          </a:prstGeom>
        </p:spPr>
      </p:pic>
    </p:spTree>
    <p:extLst>
      <p:ext uri="{BB962C8B-B14F-4D97-AF65-F5344CB8AC3E}">
        <p14:creationId xmlns:p14="http://schemas.microsoft.com/office/powerpoint/2010/main" val="29609163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102B8-E66B-F430-30C3-2350236F6461}"/>
              </a:ext>
            </a:extLst>
          </p:cNvPr>
          <p:cNvSpPr>
            <a:spLocks noGrp="1"/>
          </p:cNvSpPr>
          <p:nvPr>
            <p:ph type="title"/>
          </p:nvPr>
        </p:nvSpPr>
        <p:spPr/>
        <p:txBody>
          <a:bodyPr/>
          <a:lstStyle/>
          <a:p>
            <a:r>
              <a:rPr lang="en-US" dirty="0"/>
              <a:t>Results - Confusion Matrix</a:t>
            </a:r>
            <a:endParaRPr lang="en-CA" dirty="0"/>
          </a:p>
        </p:txBody>
      </p:sp>
      <p:pic>
        <p:nvPicPr>
          <p:cNvPr id="11" name="Content Placeholder 10" descr="A screenshot of a game&#10;&#10;Description automatically generated">
            <a:extLst>
              <a:ext uri="{FF2B5EF4-FFF2-40B4-BE49-F238E27FC236}">
                <a16:creationId xmlns:a16="http://schemas.microsoft.com/office/drawing/2014/main" id="{DCC40DFB-334D-ED77-EFCE-F1BA376B8A0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7334" y="1493005"/>
            <a:ext cx="6716889" cy="5364995"/>
          </a:xfrm>
        </p:spPr>
      </p:pic>
    </p:spTree>
    <p:extLst>
      <p:ext uri="{BB962C8B-B14F-4D97-AF65-F5344CB8AC3E}">
        <p14:creationId xmlns:p14="http://schemas.microsoft.com/office/powerpoint/2010/main" val="11884333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891DD-E7CC-A143-A1E1-A7A2D6D9BFBC}"/>
              </a:ext>
            </a:extLst>
          </p:cNvPr>
          <p:cNvSpPr>
            <a:spLocks noGrp="1"/>
          </p:cNvSpPr>
          <p:nvPr>
            <p:ph type="title"/>
          </p:nvPr>
        </p:nvSpPr>
        <p:spPr/>
        <p:txBody>
          <a:bodyPr/>
          <a:lstStyle/>
          <a:p>
            <a:r>
              <a:rPr lang="en-US" dirty="0"/>
              <a:t>Class Confusion – Walk vs Climb Stairs</a:t>
            </a:r>
            <a:endParaRPr lang="en-CA" dirty="0"/>
          </a:p>
        </p:txBody>
      </p:sp>
      <p:pic>
        <p:nvPicPr>
          <p:cNvPr id="5" name="Picture 4">
            <a:extLst>
              <a:ext uri="{FF2B5EF4-FFF2-40B4-BE49-F238E27FC236}">
                <a16:creationId xmlns:a16="http://schemas.microsoft.com/office/drawing/2014/main" id="{47096833-7730-3E0F-787F-9419CDA44051}"/>
              </a:ext>
            </a:extLst>
          </p:cNvPr>
          <p:cNvPicPr>
            <a:picLocks noChangeAspect="1"/>
          </p:cNvPicPr>
          <p:nvPr/>
        </p:nvPicPr>
        <p:blipFill>
          <a:blip r:embed="rId2"/>
          <a:stretch>
            <a:fillRect/>
          </a:stretch>
        </p:blipFill>
        <p:spPr>
          <a:xfrm>
            <a:off x="799274" y="1930400"/>
            <a:ext cx="8352787" cy="4199923"/>
          </a:xfrm>
          <a:prstGeom prst="rect">
            <a:avLst/>
          </a:prstGeom>
        </p:spPr>
      </p:pic>
    </p:spTree>
    <p:extLst>
      <p:ext uri="{BB962C8B-B14F-4D97-AF65-F5344CB8AC3E}">
        <p14:creationId xmlns:p14="http://schemas.microsoft.com/office/powerpoint/2010/main" val="6432113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A4BC0-41D1-D2A8-55EA-B169ECD1C13A}"/>
              </a:ext>
            </a:extLst>
          </p:cNvPr>
          <p:cNvSpPr>
            <a:spLocks noGrp="1"/>
          </p:cNvSpPr>
          <p:nvPr>
            <p:ph type="title"/>
          </p:nvPr>
        </p:nvSpPr>
        <p:spPr/>
        <p:txBody>
          <a:bodyPr/>
          <a:lstStyle/>
          <a:p>
            <a:r>
              <a:rPr lang="en-US" dirty="0"/>
              <a:t>Model Comparison</a:t>
            </a:r>
            <a:endParaRPr lang="en-CA" dirty="0"/>
          </a:p>
        </p:txBody>
      </p:sp>
      <p:pic>
        <p:nvPicPr>
          <p:cNvPr id="5" name="Picture 4">
            <a:extLst>
              <a:ext uri="{FF2B5EF4-FFF2-40B4-BE49-F238E27FC236}">
                <a16:creationId xmlns:a16="http://schemas.microsoft.com/office/drawing/2014/main" id="{D97DF290-8E69-F1BA-DC61-EC436C0A78AF}"/>
              </a:ext>
            </a:extLst>
          </p:cNvPr>
          <p:cNvPicPr>
            <a:picLocks noChangeAspect="1"/>
          </p:cNvPicPr>
          <p:nvPr/>
        </p:nvPicPr>
        <p:blipFill>
          <a:blip r:embed="rId2"/>
          <a:stretch>
            <a:fillRect/>
          </a:stretch>
        </p:blipFill>
        <p:spPr>
          <a:xfrm>
            <a:off x="1937335" y="1678463"/>
            <a:ext cx="7065733" cy="4219982"/>
          </a:xfrm>
          <a:prstGeom prst="rect">
            <a:avLst/>
          </a:prstGeom>
        </p:spPr>
      </p:pic>
    </p:spTree>
    <p:extLst>
      <p:ext uri="{BB962C8B-B14F-4D97-AF65-F5344CB8AC3E}">
        <p14:creationId xmlns:p14="http://schemas.microsoft.com/office/powerpoint/2010/main" val="12487573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78E87-85BC-9E22-0DF1-3353B22533FD}"/>
              </a:ext>
            </a:extLst>
          </p:cNvPr>
          <p:cNvSpPr>
            <a:spLocks noGrp="1"/>
          </p:cNvSpPr>
          <p:nvPr>
            <p:ph type="title"/>
          </p:nvPr>
        </p:nvSpPr>
        <p:spPr/>
        <p:txBody>
          <a:bodyPr/>
          <a:lstStyle/>
          <a:p>
            <a:r>
              <a:rPr lang="en-US" dirty="0"/>
              <a:t>Results Summary</a:t>
            </a:r>
            <a:endParaRPr lang="en-CA" dirty="0"/>
          </a:p>
        </p:txBody>
      </p:sp>
      <p:sp>
        <p:nvSpPr>
          <p:cNvPr id="3" name="Content Placeholder 2">
            <a:extLst>
              <a:ext uri="{FF2B5EF4-FFF2-40B4-BE49-F238E27FC236}">
                <a16:creationId xmlns:a16="http://schemas.microsoft.com/office/drawing/2014/main" id="{93032A95-F3B9-15E1-BBCA-4223A47FEEE8}"/>
              </a:ext>
            </a:extLst>
          </p:cNvPr>
          <p:cNvSpPr>
            <a:spLocks noGrp="1"/>
          </p:cNvSpPr>
          <p:nvPr>
            <p:ph idx="1"/>
          </p:nvPr>
        </p:nvSpPr>
        <p:spPr/>
        <p:txBody>
          <a:bodyPr/>
          <a:lstStyle/>
          <a:p>
            <a:r>
              <a:rPr lang="en-US" dirty="0"/>
              <a:t>Our model is not state-of-the-art</a:t>
            </a:r>
          </a:p>
          <a:p>
            <a:r>
              <a:rPr lang="en-US" dirty="0"/>
              <a:t>Aim to fill a specific niche</a:t>
            </a:r>
          </a:p>
          <a:p>
            <a:pPr lvl="1"/>
            <a:r>
              <a:rPr lang="en-US" dirty="0"/>
              <a:t>Lightweight, very simple models for movement-based actions</a:t>
            </a:r>
          </a:p>
          <a:p>
            <a:pPr lvl="1"/>
            <a:r>
              <a:rPr lang="en-US" dirty="0"/>
              <a:t>Agnostic to global position, scale and rotation</a:t>
            </a:r>
          </a:p>
          <a:p>
            <a:r>
              <a:rPr lang="en-US" dirty="0"/>
              <a:t>With that comes sacrifices</a:t>
            </a:r>
          </a:p>
          <a:p>
            <a:pPr lvl="1"/>
            <a:r>
              <a:rPr lang="en-US" dirty="0"/>
              <a:t>Global position means we cannot track person moving through the frame</a:t>
            </a:r>
          </a:p>
          <a:p>
            <a:pPr lvl="1"/>
            <a:r>
              <a:rPr lang="en-US" dirty="0"/>
              <a:t>Pose-exclusive model means we cannot see any objects that the person might be interacting with</a:t>
            </a:r>
            <a:endParaRPr lang="en-CA" dirty="0"/>
          </a:p>
        </p:txBody>
      </p:sp>
    </p:spTree>
    <p:extLst>
      <p:ext uri="{BB962C8B-B14F-4D97-AF65-F5344CB8AC3E}">
        <p14:creationId xmlns:p14="http://schemas.microsoft.com/office/powerpoint/2010/main" val="37224058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BBD70-C746-7C67-6473-BCCBF8325197}"/>
              </a:ext>
            </a:extLst>
          </p:cNvPr>
          <p:cNvSpPr>
            <a:spLocks noGrp="1"/>
          </p:cNvSpPr>
          <p:nvPr>
            <p:ph type="title"/>
          </p:nvPr>
        </p:nvSpPr>
        <p:spPr/>
        <p:txBody>
          <a:bodyPr/>
          <a:lstStyle/>
          <a:p>
            <a:r>
              <a:rPr lang="en-CA" dirty="0"/>
              <a:t>Future Work</a:t>
            </a:r>
          </a:p>
        </p:txBody>
      </p:sp>
      <p:sp>
        <p:nvSpPr>
          <p:cNvPr id="3" name="Content Placeholder 2">
            <a:extLst>
              <a:ext uri="{FF2B5EF4-FFF2-40B4-BE49-F238E27FC236}">
                <a16:creationId xmlns:a16="http://schemas.microsoft.com/office/drawing/2014/main" id="{EFF8548B-4FCF-77F2-F6F9-8807F0B1C3D5}"/>
              </a:ext>
            </a:extLst>
          </p:cNvPr>
          <p:cNvSpPr>
            <a:spLocks noGrp="1"/>
          </p:cNvSpPr>
          <p:nvPr>
            <p:ph idx="1"/>
          </p:nvPr>
        </p:nvSpPr>
        <p:spPr/>
        <p:txBody>
          <a:bodyPr/>
          <a:lstStyle/>
          <a:p>
            <a:r>
              <a:rPr lang="en-US" dirty="0"/>
              <a:t>Moving from 2-dimensional skeletons to 3-dimensional</a:t>
            </a:r>
          </a:p>
          <a:p>
            <a:pPr lvl="1"/>
            <a:r>
              <a:rPr lang="en-US" dirty="0"/>
              <a:t>Truly camera agnostic</a:t>
            </a:r>
          </a:p>
          <a:p>
            <a:endParaRPr lang="en-CA" dirty="0"/>
          </a:p>
        </p:txBody>
      </p:sp>
      <p:pic>
        <p:nvPicPr>
          <p:cNvPr id="5" name="Picture 4" descr="A person in a football uniform&#10;&#10;Description automatically generated">
            <a:extLst>
              <a:ext uri="{FF2B5EF4-FFF2-40B4-BE49-F238E27FC236}">
                <a16:creationId xmlns:a16="http://schemas.microsoft.com/office/drawing/2014/main" id="{882C464B-B15F-5C29-BF09-990632539E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0267" y="3135493"/>
            <a:ext cx="7330802" cy="2621840"/>
          </a:xfrm>
          <a:prstGeom prst="rect">
            <a:avLst/>
          </a:prstGeom>
        </p:spPr>
      </p:pic>
    </p:spTree>
    <p:extLst>
      <p:ext uri="{BB962C8B-B14F-4D97-AF65-F5344CB8AC3E}">
        <p14:creationId xmlns:p14="http://schemas.microsoft.com/office/powerpoint/2010/main" val="28030495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3376"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133042"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24631"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8"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6597"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0" name="Isosceles Triangle 19">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5488"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2"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655"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4" name="Isosceles Triangle 23">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4821"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BF99CF35-E60E-52BD-E384-7BFD2C73235D}"/>
              </a:ext>
            </a:extLst>
          </p:cNvPr>
          <p:cNvSpPr>
            <a:spLocks noGrp="1"/>
          </p:cNvSpPr>
          <p:nvPr>
            <p:ph type="title"/>
          </p:nvPr>
        </p:nvSpPr>
        <p:spPr>
          <a:xfrm>
            <a:off x="677334" y="609600"/>
            <a:ext cx="3843375" cy="5175624"/>
          </a:xfrm>
        </p:spPr>
        <p:txBody>
          <a:bodyPr anchor="ctr">
            <a:normAutofit/>
          </a:bodyPr>
          <a:lstStyle/>
          <a:p>
            <a:r>
              <a:rPr lang="en-US">
                <a:solidFill>
                  <a:schemeClr val="tx1">
                    <a:lumMod val="85000"/>
                    <a:lumOff val="15000"/>
                  </a:schemeClr>
                </a:solidFill>
              </a:rPr>
              <a:t>Thank You!</a:t>
            </a:r>
            <a:endParaRPr lang="en-CA">
              <a:solidFill>
                <a:schemeClr val="tx1">
                  <a:lumMod val="85000"/>
                  <a:lumOff val="15000"/>
                </a:schemeClr>
              </a:solidFill>
            </a:endParaRPr>
          </a:p>
        </p:txBody>
      </p:sp>
      <p:sp>
        <p:nvSpPr>
          <p:cNvPr id="26" name="Freeform: Shape 25">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2154" y="-8467"/>
            <a:ext cx="7109846"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59256780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06292-6902-0A8C-A46C-726BFB4F1BE5}"/>
              </a:ext>
            </a:extLst>
          </p:cNvPr>
          <p:cNvSpPr>
            <a:spLocks noGrp="1"/>
          </p:cNvSpPr>
          <p:nvPr>
            <p:ph type="title"/>
          </p:nvPr>
        </p:nvSpPr>
        <p:spPr>
          <a:xfrm>
            <a:off x="677334" y="609600"/>
            <a:ext cx="8596668" cy="1320800"/>
          </a:xfrm>
        </p:spPr>
        <p:txBody>
          <a:bodyPr anchor="t">
            <a:normAutofit/>
          </a:bodyPr>
          <a:lstStyle/>
          <a:p>
            <a:r>
              <a:rPr lang="en-CA" dirty="0"/>
              <a:t>Action Recognition</a:t>
            </a:r>
          </a:p>
        </p:txBody>
      </p:sp>
      <p:sp>
        <p:nvSpPr>
          <p:cNvPr id="3" name="Content Placeholder 2">
            <a:extLst>
              <a:ext uri="{FF2B5EF4-FFF2-40B4-BE49-F238E27FC236}">
                <a16:creationId xmlns:a16="http://schemas.microsoft.com/office/drawing/2014/main" id="{FACEA990-4681-6C47-E6A8-1399BD747FAE}"/>
              </a:ext>
            </a:extLst>
          </p:cNvPr>
          <p:cNvSpPr>
            <a:spLocks noGrp="1"/>
          </p:cNvSpPr>
          <p:nvPr>
            <p:ph idx="1"/>
          </p:nvPr>
        </p:nvSpPr>
        <p:spPr>
          <a:xfrm>
            <a:off x="677334" y="2160589"/>
            <a:ext cx="5220430" cy="3880773"/>
          </a:xfrm>
        </p:spPr>
        <p:txBody>
          <a:bodyPr>
            <a:normAutofit/>
          </a:bodyPr>
          <a:lstStyle/>
          <a:p>
            <a:r>
              <a:rPr lang="en-CA" dirty="0"/>
              <a:t>Complex problem with many different challenges</a:t>
            </a:r>
          </a:p>
          <a:p>
            <a:pPr lvl="1"/>
            <a:r>
              <a:rPr lang="en-CA" dirty="0"/>
              <a:t>Background information is constantly changing such as the camera moving, or people moving around in the background not related to the main action</a:t>
            </a:r>
          </a:p>
          <a:p>
            <a:pPr lvl="1"/>
            <a:r>
              <a:rPr lang="en-CA" dirty="0"/>
              <a:t>Two people may not perform an action the same way, i.e. walking up stairs, jumping, catching a ball</a:t>
            </a:r>
          </a:p>
        </p:txBody>
      </p:sp>
      <p:pic>
        <p:nvPicPr>
          <p:cNvPr id="5" name="Picture 4">
            <a:extLst>
              <a:ext uri="{FF2B5EF4-FFF2-40B4-BE49-F238E27FC236}">
                <a16:creationId xmlns:a16="http://schemas.microsoft.com/office/drawing/2014/main" id="{83FD556F-D67B-4254-5E95-6519E7BF6C7C}"/>
              </a:ext>
            </a:extLst>
          </p:cNvPr>
          <p:cNvPicPr>
            <a:picLocks noChangeAspect="1"/>
          </p:cNvPicPr>
          <p:nvPr/>
        </p:nvPicPr>
        <p:blipFill rotWithShape="1">
          <a:blip r:embed="rId2"/>
          <a:srcRect l="1494" r="1" b="1"/>
          <a:stretch/>
        </p:blipFill>
        <p:spPr>
          <a:xfrm>
            <a:off x="6127950" y="816864"/>
            <a:ext cx="4232951" cy="5224498"/>
          </a:xfrm>
          <a:prstGeom prst="rect">
            <a:avLst/>
          </a:prstGeom>
        </p:spPr>
      </p:pic>
    </p:spTree>
    <p:extLst>
      <p:ext uri="{BB962C8B-B14F-4D97-AF65-F5344CB8AC3E}">
        <p14:creationId xmlns:p14="http://schemas.microsoft.com/office/powerpoint/2010/main" val="3793328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9F1C8-78CD-DF2F-4CA3-269BB4750C2A}"/>
              </a:ext>
            </a:extLst>
          </p:cNvPr>
          <p:cNvSpPr>
            <a:spLocks noGrp="1"/>
          </p:cNvSpPr>
          <p:nvPr>
            <p:ph type="title"/>
          </p:nvPr>
        </p:nvSpPr>
        <p:spPr/>
        <p:txBody>
          <a:bodyPr/>
          <a:lstStyle/>
          <a:p>
            <a:r>
              <a:rPr lang="en-US" dirty="0"/>
              <a:t>Motivations</a:t>
            </a:r>
            <a:endParaRPr lang="en-CA" dirty="0"/>
          </a:p>
        </p:txBody>
      </p:sp>
      <p:sp>
        <p:nvSpPr>
          <p:cNvPr id="3" name="Content Placeholder 2">
            <a:extLst>
              <a:ext uri="{FF2B5EF4-FFF2-40B4-BE49-F238E27FC236}">
                <a16:creationId xmlns:a16="http://schemas.microsoft.com/office/drawing/2014/main" id="{56CB2BDB-47DC-B6D8-A531-7B87E7A6FEA6}"/>
              </a:ext>
            </a:extLst>
          </p:cNvPr>
          <p:cNvSpPr>
            <a:spLocks noGrp="1"/>
          </p:cNvSpPr>
          <p:nvPr>
            <p:ph idx="1"/>
          </p:nvPr>
        </p:nvSpPr>
        <p:spPr/>
        <p:txBody>
          <a:bodyPr>
            <a:normAutofit/>
          </a:bodyPr>
          <a:lstStyle/>
          <a:p>
            <a:r>
              <a:rPr lang="en-CA" sz="2400" dirty="0"/>
              <a:t>Issues with current models</a:t>
            </a:r>
          </a:p>
          <a:p>
            <a:pPr lvl="1">
              <a:buFont typeface="+mj-lt"/>
              <a:buAutoNum type="arabicPeriod"/>
            </a:pPr>
            <a:endParaRPr lang="en-CA" sz="2400" dirty="0"/>
          </a:p>
          <a:p>
            <a:pPr lvl="1">
              <a:buFont typeface="+mj-lt"/>
              <a:buAutoNum type="arabicPeriod"/>
            </a:pPr>
            <a:r>
              <a:rPr lang="en-CA" sz="2400" dirty="0"/>
              <a:t>Too Large</a:t>
            </a:r>
          </a:p>
          <a:p>
            <a:pPr lvl="1">
              <a:buFont typeface="+mj-lt"/>
              <a:buAutoNum type="arabicPeriod"/>
            </a:pPr>
            <a:endParaRPr lang="en-CA" sz="2400" dirty="0"/>
          </a:p>
          <a:p>
            <a:pPr lvl="1">
              <a:buFont typeface="+mj-lt"/>
              <a:buAutoNum type="arabicPeriod"/>
            </a:pPr>
            <a:r>
              <a:rPr lang="en-CA" sz="2400" dirty="0"/>
              <a:t>Susceptible to background interference</a:t>
            </a:r>
          </a:p>
        </p:txBody>
      </p:sp>
    </p:spTree>
    <p:extLst>
      <p:ext uri="{BB962C8B-B14F-4D97-AF65-F5344CB8AC3E}">
        <p14:creationId xmlns:p14="http://schemas.microsoft.com/office/powerpoint/2010/main" val="3159712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D9BEB-6B1B-5ED3-FE09-5F40A8CCB0D0}"/>
              </a:ext>
            </a:extLst>
          </p:cNvPr>
          <p:cNvSpPr>
            <a:spLocks noGrp="1"/>
          </p:cNvSpPr>
          <p:nvPr>
            <p:ph type="title"/>
          </p:nvPr>
        </p:nvSpPr>
        <p:spPr/>
        <p:txBody>
          <a:bodyPr/>
          <a:lstStyle/>
          <a:p>
            <a:r>
              <a:rPr lang="en-US" dirty="0"/>
              <a:t>Large Action Recognition Models – I3D</a:t>
            </a:r>
            <a:endParaRPr lang="en-CA" dirty="0"/>
          </a:p>
        </p:txBody>
      </p:sp>
      <p:pic>
        <p:nvPicPr>
          <p:cNvPr id="5" name="Content Placeholder 4" descr="A diagram of a flowchart&#10;&#10;Description automatically generated">
            <a:extLst>
              <a:ext uri="{FF2B5EF4-FFF2-40B4-BE49-F238E27FC236}">
                <a16:creationId xmlns:a16="http://schemas.microsoft.com/office/drawing/2014/main" id="{FCB670C8-E63D-E8AE-5120-1DAF901E7A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998" y="2063238"/>
            <a:ext cx="9620550" cy="3727962"/>
          </a:xfrm>
        </p:spPr>
      </p:pic>
    </p:spTree>
    <p:extLst>
      <p:ext uri="{BB962C8B-B14F-4D97-AF65-F5344CB8AC3E}">
        <p14:creationId xmlns:p14="http://schemas.microsoft.com/office/powerpoint/2010/main" val="3938321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9A4BB-131E-F7EA-6B1C-7A1A84755BA6}"/>
              </a:ext>
            </a:extLst>
          </p:cNvPr>
          <p:cNvSpPr>
            <a:spLocks noGrp="1"/>
          </p:cNvSpPr>
          <p:nvPr>
            <p:ph type="title"/>
          </p:nvPr>
        </p:nvSpPr>
        <p:spPr/>
        <p:txBody>
          <a:bodyPr>
            <a:normAutofit/>
          </a:bodyPr>
          <a:lstStyle/>
          <a:p>
            <a:r>
              <a:rPr lang="en-US" sz="3200" dirty="0"/>
              <a:t>Large Action Recognition Models - </a:t>
            </a:r>
            <a:r>
              <a:rPr lang="en-US" sz="3200" dirty="0" err="1"/>
              <a:t>TubeViT</a:t>
            </a:r>
            <a:endParaRPr lang="en-CA" sz="3200" dirty="0"/>
          </a:p>
        </p:txBody>
      </p:sp>
      <p:pic>
        <p:nvPicPr>
          <p:cNvPr id="5" name="Picture 4">
            <a:extLst>
              <a:ext uri="{FF2B5EF4-FFF2-40B4-BE49-F238E27FC236}">
                <a16:creationId xmlns:a16="http://schemas.microsoft.com/office/drawing/2014/main" id="{48017CAF-C9D4-F7CE-F19A-593096B73057}"/>
              </a:ext>
            </a:extLst>
          </p:cNvPr>
          <p:cNvPicPr>
            <a:picLocks noChangeAspect="1"/>
          </p:cNvPicPr>
          <p:nvPr/>
        </p:nvPicPr>
        <p:blipFill>
          <a:blip r:embed="rId2"/>
          <a:stretch>
            <a:fillRect/>
          </a:stretch>
        </p:blipFill>
        <p:spPr>
          <a:xfrm>
            <a:off x="203200" y="2494844"/>
            <a:ext cx="10204338" cy="2791211"/>
          </a:xfrm>
          <a:prstGeom prst="rect">
            <a:avLst/>
          </a:prstGeom>
        </p:spPr>
      </p:pic>
      <p:sp>
        <p:nvSpPr>
          <p:cNvPr id="6" name="Arrow: Down 5">
            <a:extLst>
              <a:ext uri="{FF2B5EF4-FFF2-40B4-BE49-F238E27FC236}">
                <a16:creationId xmlns:a16="http://schemas.microsoft.com/office/drawing/2014/main" id="{6DB28027-AC0F-CBCF-9F65-6F3848B24F97}"/>
              </a:ext>
            </a:extLst>
          </p:cNvPr>
          <p:cNvSpPr/>
          <p:nvPr/>
        </p:nvSpPr>
        <p:spPr>
          <a:xfrm>
            <a:off x="9003069" y="2359378"/>
            <a:ext cx="270933" cy="88053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xtBox 6">
            <a:extLst>
              <a:ext uri="{FF2B5EF4-FFF2-40B4-BE49-F238E27FC236}">
                <a16:creationId xmlns:a16="http://schemas.microsoft.com/office/drawing/2014/main" id="{E10EABD3-5124-29D4-BB75-3E978B0F749E}"/>
              </a:ext>
            </a:extLst>
          </p:cNvPr>
          <p:cNvSpPr txBox="1"/>
          <p:nvPr/>
        </p:nvSpPr>
        <p:spPr>
          <a:xfrm>
            <a:off x="8190268" y="1922313"/>
            <a:ext cx="1896534" cy="369332"/>
          </a:xfrm>
          <a:prstGeom prst="rect">
            <a:avLst/>
          </a:prstGeom>
          <a:noFill/>
        </p:spPr>
        <p:txBody>
          <a:bodyPr wrap="square" rtlCol="0">
            <a:spAutoFit/>
          </a:bodyPr>
          <a:lstStyle/>
          <a:p>
            <a:pPr algn="ctr"/>
            <a:r>
              <a:rPr lang="en-US" dirty="0"/>
              <a:t>Large Model</a:t>
            </a:r>
            <a:endParaRPr lang="en-CA" dirty="0"/>
          </a:p>
        </p:txBody>
      </p:sp>
    </p:spTree>
    <p:extLst>
      <p:ext uri="{BB962C8B-B14F-4D97-AF65-F5344CB8AC3E}">
        <p14:creationId xmlns:p14="http://schemas.microsoft.com/office/powerpoint/2010/main" val="2499271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8FE51-BA2E-E228-CE40-A2D3E49181A5}"/>
              </a:ext>
            </a:extLst>
          </p:cNvPr>
          <p:cNvSpPr>
            <a:spLocks noGrp="1"/>
          </p:cNvSpPr>
          <p:nvPr>
            <p:ph type="title"/>
          </p:nvPr>
        </p:nvSpPr>
        <p:spPr>
          <a:xfrm>
            <a:off x="676746" y="609600"/>
            <a:ext cx="3729076" cy="1320800"/>
          </a:xfrm>
        </p:spPr>
        <p:txBody>
          <a:bodyPr anchor="ctr">
            <a:normAutofit/>
          </a:bodyPr>
          <a:lstStyle/>
          <a:p>
            <a:r>
              <a:rPr lang="en-US" dirty="0"/>
              <a:t>Pose</a:t>
            </a:r>
            <a:endParaRPr lang="en-CA" dirty="0"/>
          </a:p>
        </p:txBody>
      </p:sp>
      <p:sp>
        <p:nvSpPr>
          <p:cNvPr id="3" name="Content Placeholder 2">
            <a:extLst>
              <a:ext uri="{FF2B5EF4-FFF2-40B4-BE49-F238E27FC236}">
                <a16:creationId xmlns:a16="http://schemas.microsoft.com/office/drawing/2014/main" id="{CBD0CF2B-F602-F7D4-57E5-34BFADE28A38}"/>
              </a:ext>
            </a:extLst>
          </p:cNvPr>
          <p:cNvSpPr>
            <a:spLocks noGrp="1"/>
          </p:cNvSpPr>
          <p:nvPr>
            <p:ph idx="1"/>
          </p:nvPr>
        </p:nvSpPr>
        <p:spPr>
          <a:xfrm>
            <a:off x="685167" y="2160589"/>
            <a:ext cx="3720916" cy="3560733"/>
          </a:xfrm>
        </p:spPr>
        <p:txBody>
          <a:bodyPr>
            <a:normAutofit/>
          </a:bodyPr>
          <a:lstStyle/>
          <a:p>
            <a:r>
              <a:rPr lang="en-CA" dirty="0"/>
              <a:t>Pose is crucial to avoiding background interference</a:t>
            </a:r>
          </a:p>
          <a:p>
            <a:r>
              <a:rPr lang="en-CA" dirty="0"/>
              <a:t>Existing lightweight 2-D pose models have proven effective </a:t>
            </a:r>
          </a:p>
          <a:p>
            <a:r>
              <a:rPr lang="en-CA" dirty="0"/>
              <a:t>Potential background interference introduction</a:t>
            </a:r>
          </a:p>
          <a:p>
            <a:pPr lvl="1"/>
            <a:r>
              <a:rPr lang="en-CA" dirty="0"/>
              <a:t>Not relevant in our analysis as will be explained later</a:t>
            </a:r>
          </a:p>
          <a:p>
            <a:pPr lvl="1"/>
            <a:r>
              <a:rPr lang="en-CA" dirty="0"/>
              <a:t>All pose models subject to this same interference</a:t>
            </a:r>
          </a:p>
        </p:txBody>
      </p:sp>
      <p:pic>
        <p:nvPicPr>
          <p:cNvPr id="9" name="Picture 8" descr="A person dancing on a sidewalk">
            <a:extLst>
              <a:ext uri="{FF2B5EF4-FFF2-40B4-BE49-F238E27FC236}">
                <a16:creationId xmlns:a16="http://schemas.microsoft.com/office/drawing/2014/main" id="{26EB106A-69FE-82C9-46A2-5F50908E32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9803" y="330569"/>
            <a:ext cx="3485735" cy="6196862"/>
          </a:xfrm>
          <a:prstGeom prst="rect">
            <a:avLst/>
          </a:prstGeom>
        </p:spPr>
      </p:pic>
    </p:spTree>
    <p:extLst>
      <p:ext uri="{BB962C8B-B14F-4D97-AF65-F5344CB8AC3E}">
        <p14:creationId xmlns:p14="http://schemas.microsoft.com/office/powerpoint/2010/main" val="3444843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708EA-0E51-267B-F398-79EDD8B4B944}"/>
              </a:ext>
            </a:extLst>
          </p:cNvPr>
          <p:cNvSpPr>
            <a:spLocks noGrp="1"/>
          </p:cNvSpPr>
          <p:nvPr>
            <p:ph type="title"/>
          </p:nvPr>
        </p:nvSpPr>
        <p:spPr>
          <a:xfrm>
            <a:off x="676746" y="609600"/>
            <a:ext cx="4309782" cy="1320800"/>
          </a:xfrm>
        </p:spPr>
        <p:txBody>
          <a:bodyPr anchor="ctr">
            <a:normAutofit/>
          </a:bodyPr>
          <a:lstStyle/>
          <a:p>
            <a:r>
              <a:rPr lang="en-US" dirty="0"/>
              <a:t>Pose-Based Models</a:t>
            </a:r>
            <a:endParaRPr lang="en-CA" dirty="0"/>
          </a:p>
        </p:txBody>
      </p:sp>
      <p:sp>
        <p:nvSpPr>
          <p:cNvPr id="3" name="Content Placeholder 2">
            <a:extLst>
              <a:ext uri="{FF2B5EF4-FFF2-40B4-BE49-F238E27FC236}">
                <a16:creationId xmlns:a16="http://schemas.microsoft.com/office/drawing/2014/main" id="{1A9A6B22-B499-950B-2C06-C098F918A1B4}"/>
              </a:ext>
            </a:extLst>
          </p:cNvPr>
          <p:cNvSpPr>
            <a:spLocks noGrp="1"/>
          </p:cNvSpPr>
          <p:nvPr>
            <p:ph idx="1"/>
          </p:nvPr>
        </p:nvSpPr>
        <p:spPr>
          <a:xfrm>
            <a:off x="685167" y="2160589"/>
            <a:ext cx="3720916" cy="3560733"/>
          </a:xfrm>
        </p:spPr>
        <p:txBody>
          <a:bodyPr>
            <a:normAutofit/>
          </a:bodyPr>
          <a:lstStyle/>
          <a:p>
            <a:r>
              <a:rPr lang="en-CA"/>
              <a:t>Fused Architecture</a:t>
            </a:r>
          </a:p>
          <a:p>
            <a:pPr lvl="1"/>
            <a:r>
              <a:rPr lang="en-CA"/>
              <a:t>Uses Pose, Optical Flow and RGB parts separately, concatenating them at the end</a:t>
            </a:r>
          </a:p>
          <a:p>
            <a:pPr lvl="1"/>
            <a:r>
              <a:rPr lang="en-CA"/>
              <a:t>Typically utilize complex 3D-CNNs</a:t>
            </a:r>
            <a:endParaRPr lang="en-CA" dirty="0"/>
          </a:p>
        </p:txBody>
      </p:sp>
      <p:pic>
        <p:nvPicPr>
          <p:cNvPr id="5" name="Picture 4" descr="A diagram of a structure&#10;&#10;Description automatically generated">
            <a:extLst>
              <a:ext uri="{FF2B5EF4-FFF2-40B4-BE49-F238E27FC236}">
                <a16:creationId xmlns:a16="http://schemas.microsoft.com/office/drawing/2014/main" id="{16F8BD73-D1B1-8249-AA90-F8609FA04F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035" y="875360"/>
            <a:ext cx="4602747" cy="4602747"/>
          </a:xfrm>
          <a:prstGeom prst="rect">
            <a:avLst/>
          </a:prstGeom>
        </p:spPr>
      </p:pic>
    </p:spTree>
    <p:extLst>
      <p:ext uri="{BB962C8B-B14F-4D97-AF65-F5344CB8AC3E}">
        <p14:creationId xmlns:p14="http://schemas.microsoft.com/office/powerpoint/2010/main" val="1744013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8AFA0-8B1B-424F-2949-7F628397E4B7}"/>
              </a:ext>
            </a:extLst>
          </p:cNvPr>
          <p:cNvSpPr>
            <a:spLocks noGrp="1"/>
          </p:cNvSpPr>
          <p:nvPr>
            <p:ph type="title"/>
          </p:nvPr>
        </p:nvSpPr>
        <p:spPr/>
        <p:txBody>
          <a:bodyPr/>
          <a:lstStyle/>
          <a:p>
            <a:r>
              <a:rPr lang="en-US" dirty="0"/>
              <a:t>Intermediate Representations</a:t>
            </a:r>
            <a:endParaRPr lang="en-CA" dirty="0"/>
          </a:p>
        </p:txBody>
      </p:sp>
      <p:pic>
        <p:nvPicPr>
          <p:cNvPr id="5" name="Content Placeholder 4" descr="A drawing of a person with circles&#10;&#10;Description automatically generated">
            <a:extLst>
              <a:ext uri="{FF2B5EF4-FFF2-40B4-BE49-F238E27FC236}">
                <a16:creationId xmlns:a16="http://schemas.microsoft.com/office/drawing/2014/main" id="{FAB2842A-DD45-424B-3ED8-74254CF0962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1894" y="2495550"/>
            <a:ext cx="2333525" cy="2432051"/>
          </a:xfrm>
        </p:spPr>
      </p:pic>
      <p:pic>
        <p:nvPicPr>
          <p:cNvPr id="9" name="Picture 8" descr="A red and white line graph&#10;&#10;Description automatically generated with medium confidence">
            <a:extLst>
              <a:ext uri="{FF2B5EF4-FFF2-40B4-BE49-F238E27FC236}">
                <a16:creationId xmlns:a16="http://schemas.microsoft.com/office/drawing/2014/main" id="{CD2E21C2-3E9A-1A37-9031-A2E933D877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2496" y="2830395"/>
            <a:ext cx="2466344" cy="1762359"/>
          </a:xfrm>
          <a:prstGeom prst="rect">
            <a:avLst/>
          </a:prstGeom>
        </p:spPr>
      </p:pic>
      <p:sp>
        <p:nvSpPr>
          <p:cNvPr id="12" name="Oval 11">
            <a:extLst>
              <a:ext uri="{FF2B5EF4-FFF2-40B4-BE49-F238E27FC236}">
                <a16:creationId xmlns:a16="http://schemas.microsoft.com/office/drawing/2014/main" id="{037FC4DA-FF31-42C6-7A1C-ACB156F4441E}"/>
              </a:ext>
            </a:extLst>
          </p:cNvPr>
          <p:cNvSpPr/>
          <p:nvPr/>
        </p:nvSpPr>
        <p:spPr>
          <a:xfrm>
            <a:off x="7647862" y="3129914"/>
            <a:ext cx="2090882" cy="92456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Smaller Model</a:t>
            </a:r>
          </a:p>
        </p:txBody>
      </p:sp>
      <p:sp>
        <p:nvSpPr>
          <p:cNvPr id="13" name="Arrow: Right 12">
            <a:extLst>
              <a:ext uri="{FF2B5EF4-FFF2-40B4-BE49-F238E27FC236}">
                <a16:creationId xmlns:a16="http://schemas.microsoft.com/office/drawing/2014/main" id="{6D302BC0-9BE0-70FB-6BCF-94729968978F}"/>
              </a:ext>
            </a:extLst>
          </p:cNvPr>
          <p:cNvSpPr/>
          <p:nvPr/>
        </p:nvSpPr>
        <p:spPr>
          <a:xfrm>
            <a:off x="2453256" y="3548380"/>
            <a:ext cx="1097280" cy="2387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Arrow: Right 13">
            <a:extLst>
              <a:ext uri="{FF2B5EF4-FFF2-40B4-BE49-F238E27FC236}">
                <a16:creationId xmlns:a16="http://schemas.microsoft.com/office/drawing/2014/main" id="{CCA5B1E8-CF5C-EB82-566A-653D8CE3A1E6}"/>
              </a:ext>
            </a:extLst>
          </p:cNvPr>
          <p:cNvSpPr/>
          <p:nvPr/>
        </p:nvSpPr>
        <p:spPr>
          <a:xfrm>
            <a:off x="6304820" y="3472814"/>
            <a:ext cx="1097280" cy="2387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5182420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TM02900688[[fn=Facet]]</Template>
  <TotalTime>5006</TotalTime>
  <Words>993</Words>
  <Application>Microsoft Office PowerPoint</Application>
  <PresentationFormat>Widescreen</PresentationFormat>
  <Paragraphs>126</Paragraphs>
  <Slides>29</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Trebuchet MS</vt:lpstr>
      <vt:lpstr>Wingdings</vt:lpstr>
      <vt:lpstr>Wingdings 3</vt:lpstr>
      <vt:lpstr>Facet</vt:lpstr>
      <vt:lpstr>Efficient, Joint-Based Skeleton Action Recognition</vt:lpstr>
      <vt:lpstr>Thesis Aim</vt:lpstr>
      <vt:lpstr>Action Recognition</vt:lpstr>
      <vt:lpstr>Motivations</vt:lpstr>
      <vt:lpstr>Large Action Recognition Models – I3D</vt:lpstr>
      <vt:lpstr>Large Action Recognition Models - TubeViT</vt:lpstr>
      <vt:lpstr>Pose</vt:lpstr>
      <vt:lpstr>Pose-Based Models</vt:lpstr>
      <vt:lpstr>Intermediate Representations</vt:lpstr>
      <vt:lpstr>PoTion: Pose MoTion Representation for Action Recognition</vt:lpstr>
      <vt:lpstr>Simple yet efficient real-time pose-based action recognition</vt:lpstr>
      <vt:lpstr>Joint Angles</vt:lpstr>
      <vt:lpstr>Intermediate Representation</vt:lpstr>
      <vt:lpstr>Joint Velocities</vt:lpstr>
      <vt:lpstr>Temporal Adjustments</vt:lpstr>
      <vt:lpstr>CNN Model Architecture</vt:lpstr>
      <vt:lpstr>Full Architecture</vt:lpstr>
      <vt:lpstr>Dataset – JHMDB</vt:lpstr>
      <vt:lpstr>Results</vt:lpstr>
      <vt:lpstr>Results</vt:lpstr>
      <vt:lpstr>Golf Action – Consistent Movement</vt:lpstr>
      <vt:lpstr>Jump Action – Global Position Change</vt:lpstr>
      <vt:lpstr>Catch – Object Interaction</vt:lpstr>
      <vt:lpstr>Results - Confusion Matrix</vt:lpstr>
      <vt:lpstr>Class Confusion – Walk vs Climb Stairs</vt:lpstr>
      <vt:lpstr>Model Comparison</vt:lpstr>
      <vt:lpstr>Results Summary</vt:lpstr>
      <vt:lpstr>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nebf97@gmail.com</dc:creator>
  <cp:lastModifiedBy>nebf97@gmail.com</cp:lastModifiedBy>
  <cp:revision>11</cp:revision>
  <dcterms:created xsi:type="dcterms:W3CDTF">2024-02-28T04:34:13Z</dcterms:created>
  <dcterms:modified xsi:type="dcterms:W3CDTF">2024-03-03T06:17:14Z</dcterms:modified>
</cp:coreProperties>
</file>